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516" y="204106"/>
            <a:ext cx="11421687" cy="1039493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Министерство здравоохранения Нижегородской области</a:t>
            </a:r>
            <a:br>
              <a:rPr lang="ru-RU" sz="2000" dirty="0"/>
            </a:br>
            <a:r>
              <a:rPr lang="ru-RU" sz="2000" dirty="0"/>
              <a:t>ГБПОУ НО «Нижегородский медицинский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3684" y="2498892"/>
            <a:ext cx="8533303" cy="208988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Презентация</a:t>
            </a:r>
          </a:p>
          <a:p>
            <a:pPr algn="ctr"/>
            <a:r>
              <a:rPr lang="ru-RU" sz="3200" dirty="0"/>
              <a:t>На тему </a:t>
            </a:r>
            <a:r>
              <a:rPr lang="ru-RU" sz="3200" dirty="0" smtClean="0"/>
              <a:t>«</a:t>
            </a:r>
            <a:r>
              <a:rPr lang="ru-RU" sz="3200" dirty="0"/>
              <a:t>Аппарат функций Френкля 1 </a:t>
            </a:r>
            <a:r>
              <a:rPr lang="ru-RU" sz="3200" dirty="0" smtClean="0"/>
              <a:t>типа»</a:t>
            </a:r>
            <a:endParaRPr lang="ru-RU" sz="3200" dirty="0"/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4203" y="60152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dirty="0">
                <a:solidFill>
                  <a:prstClr val="white"/>
                </a:solidFill>
                <a:latin typeface="Corbel" panose="020B0503020204020204"/>
              </a:rPr>
              <a:t>Выполнил: студент группы 331-</a:t>
            </a:r>
            <a:r>
              <a:rPr lang="en-US" dirty="0">
                <a:solidFill>
                  <a:prstClr val="white"/>
                </a:solidFill>
                <a:latin typeface="Corbel" panose="020B0503020204020204"/>
              </a:rPr>
              <a:t>III </a:t>
            </a:r>
            <a:r>
              <a:rPr lang="ru-RU" dirty="0" smtClean="0">
                <a:solidFill>
                  <a:prstClr val="white"/>
                </a:solidFill>
                <a:latin typeface="Corbel" panose="020B0503020204020204"/>
              </a:rPr>
              <a:t>СОхд</a:t>
            </a:r>
            <a:endParaRPr lang="ru-RU" dirty="0">
              <a:solidFill>
                <a:prstClr val="white"/>
              </a:solidFill>
              <a:latin typeface="Corbel" panose="020B0503020204020204"/>
            </a:endParaRPr>
          </a:p>
          <a:p>
            <a:pPr lvl="0" algn="r"/>
            <a:r>
              <a:rPr lang="ru-RU" dirty="0">
                <a:solidFill>
                  <a:prstClr val="white"/>
                </a:solidFill>
                <a:latin typeface="Corbel" panose="020B0503020204020204"/>
              </a:rPr>
              <a:t>Хасянов </a:t>
            </a:r>
            <a:r>
              <a:rPr lang="ru-RU" dirty="0" smtClean="0">
                <a:solidFill>
                  <a:prstClr val="white"/>
                </a:solidFill>
                <a:latin typeface="Corbel" panose="020B0503020204020204"/>
              </a:rPr>
              <a:t>Радик Алиевич</a:t>
            </a:r>
            <a:endParaRPr lang="ru-RU" dirty="0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21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1914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СТОИМОСТЬ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557847"/>
            <a:ext cx="11284527" cy="31560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Стоимость изготовления аппарата Френкеля варьируется в пределах 7000–18000 рублей</a:t>
            </a:r>
            <a:r>
              <a:rPr lang="ru-RU" dirty="0" smtClean="0"/>
              <a:t>. </a:t>
            </a:r>
            <a:r>
              <a:rPr lang="ru-RU" dirty="0"/>
              <a:t>Его цена напрямую зависит от типа конструкции: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изготовление регулятора первого типа придется потратить около 7 тысяч.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Заказ </a:t>
            </a:r>
            <a:r>
              <a:rPr lang="ru-RU" dirty="0"/>
              <a:t>аппарата Френкеля второго и третьего типа обойдется в 13 тыс. рублей.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Изготовление </a:t>
            </a:r>
            <a:r>
              <a:rPr lang="ru-RU" dirty="0"/>
              <a:t>четвертого типа будет стоить около 18 тыс. рублей. В эту стоимость не входит сумма за лечение, в том числе оплата услуг по подготовке зубного ряда и коррекции аппарата.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Полная </a:t>
            </a:r>
            <a:r>
              <a:rPr lang="ru-RU" dirty="0"/>
              <a:t>стоимость установки вместе с изготовлением может стоить от 13 тыс. до 50 тыс. рублей. Окончательная цена будет зависеть не только от типа конструкции, но и от состояния зубных рядов и пародонтальной ткани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6" name="Picture 4" descr="https://dentconsult.ru/wp-content/uploads/2019/02/Sistema-Frenk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29" y="1051189"/>
            <a:ext cx="4457990" cy="236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zub.expert/wp-content/uploads/2018/06/konstruktsiya-apparata-e15281832249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25" y="1051189"/>
            <a:ext cx="3958774" cy="236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63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9272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ОТЗЫВЫ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-299028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Судя по отзывам родителей, аппарат Френкеля, действительно является эффективным средством исправления прикуса и аномалий зубных рядов. Практически все, кто носил конструкцию, отмечают быстрое привыкание к устройству и непродолжительный период лечения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8" y="2535381"/>
            <a:ext cx="5048736" cy="337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784" y="2535380"/>
            <a:ext cx="5559696" cy="337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6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2261" y="631769"/>
            <a:ext cx="11521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Цель: </a:t>
            </a:r>
            <a:endParaRPr lang="ru-RU" sz="2400" b="1" dirty="0" smtClean="0"/>
          </a:p>
          <a:p>
            <a:r>
              <a:rPr lang="ru-RU" sz="2400" dirty="0"/>
              <a:t>У</a:t>
            </a:r>
            <a:r>
              <a:rPr lang="ru-RU" sz="2400" dirty="0" smtClean="0"/>
              <a:t>знать </a:t>
            </a:r>
            <a:r>
              <a:rPr lang="ru-RU" sz="2400" dirty="0"/>
              <a:t>что представляет собой ортодонтический аппарат функций Френкля 1 типа.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Задачи: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Для </a:t>
            </a:r>
            <a:r>
              <a:rPr lang="ru-RU" sz="2400" dirty="0"/>
              <a:t>каких случаев </a:t>
            </a:r>
            <a:r>
              <a:rPr lang="ru-RU" sz="2400" dirty="0" smtClean="0"/>
              <a:t>предназначен.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Конструкция.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Принцип </a:t>
            </a:r>
            <a:r>
              <a:rPr lang="ru-RU" sz="2400" dirty="0" smtClean="0"/>
              <a:t>действия.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Существующие </a:t>
            </a:r>
            <a:r>
              <a:rPr lang="ru-RU" sz="2400" dirty="0" smtClean="0"/>
              <a:t>типы.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Длительность лечения данным </a:t>
            </a:r>
            <a:r>
              <a:rPr lang="ru-RU" sz="2400" dirty="0" smtClean="0"/>
              <a:t>аппаратом. 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Его </a:t>
            </a:r>
            <a:r>
              <a:rPr lang="ru-RU" sz="2400" dirty="0" smtClean="0"/>
              <a:t>стоимость. 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Отзывы пациетов проходивших лечение данным </a:t>
            </a:r>
            <a:r>
              <a:rPr lang="ru-RU" sz="2400" dirty="0" smtClean="0"/>
              <a:t>аппаратом.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r>
              <a:rPr lang="ru-RU" sz="2400" dirty="0" smtClean="0"/>
              <a:t>Тема ортодонтического аппарата </a:t>
            </a:r>
            <a:r>
              <a:rPr lang="ru-RU" sz="2400" dirty="0"/>
              <a:t>Френкля 1 </a:t>
            </a:r>
            <a:r>
              <a:rPr lang="ru-RU" sz="2400" dirty="0" smtClean="0"/>
              <a:t>типа актуальна на сегоднящнее время т.к данный аппарат является одним из популярных, удобных по своей конструкции и часто применяемых аппаратов за короткий срок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24939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17913"/>
            <a:ext cx="10827326" cy="1456267"/>
          </a:xfrm>
        </p:spPr>
        <p:txBody>
          <a:bodyPr>
            <a:normAutofit/>
          </a:bodyPr>
          <a:lstStyle/>
          <a:p>
            <a:r>
              <a:rPr lang="ru-RU" dirty="0"/>
              <a:t>Аппарат </a:t>
            </a:r>
            <a:r>
              <a:rPr lang="ru-RU" dirty="0" smtClean="0"/>
              <a:t>Френкеля 1 типа : </a:t>
            </a:r>
            <a:r>
              <a:rPr lang="ru-RU" dirty="0"/>
              <a:t>для каких случаев предназначен, </a:t>
            </a:r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4987636"/>
            <a:ext cx="10827326" cy="1460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сегодняшний день в ортодонтии для исправления прикуса и неровностей зубного ряда у детей, было разработано множество различных конструкций. Одним из распространенных устройств, является аппарат Френкеля. Он представляет собой прекрасную альтернативу вестибулярным пластинам и травматичной дуге Энгля. Устройство отличается от них не только более удобной конструкцией, но и меньшим периодом лечения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38" y="1574180"/>
            <a:ext cx="714375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77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986" y="-39901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КОНСТРУКЦИЯ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885" y="3175463"/>
            <a:ext cx="11579628" cy="3366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50" dirty="0"/>
              <a:t>Данный аппарат представляет собой двухчелюстное съемное устройство, которое состоит из сложного металлического каркаса, щечных щитов и губных пелотов. Анатомический каркас изготавливают из тонкой медицинской проволоки повышенной прочности, формируемой в специальные дуги</a:t>
            </a:r>
            <a:r>
              <a:rPr lang="ru-RU" sz="1650" dirty="0" smtClean="0"/>
              <a:t>. </a:t>
            </a:r>
          </a:p>
          <a:p>
            <a:pPr marL="0" indent="0">
              <a:buNone/>
            </a:pPr>
            <a:r>
              <a:rPr lang="ru-RU" sz="1650" dirty="0"/>
              <a:t>Чаще всего применяют проволоку от 0,8 до 1 мм в диаметре. В устройстве используют 3 основные дуги: небную, язычную и вестибулярную. Кроме того, в некоторых случаях добавляют лингвальную дугу. Все дуги изгибают, согласно их функциональному назначению и соединяют с пластинами. Концы металлических деталей закрепляют при изготовлении, в середине щитов. Для обеспечения постоянного давления и задержке роста челюсти, на дугах формируют петли, фиксирующие клыки и резцы. Щиты и пелоты могут быть выполнены как из пластика, так и металла. Чаще их изготавливают из пластика. Данные элементы имеют овальную форму и сглаженные боковые стороны. Их ширина будет зависеть от степени аномалии, но она не может превышать 2,5 мм</a:t>
            </a:r>
            <a:r>
              <a:rPr lang="ru-RU" sz="1650" dirty="0" smtClean="0"/>
              <a:t>. </a:t>
            </a:r>
          </a:p>
          <a:p>
            <a:pPr marL="0" indent="0">
              <a:buNone/>
            </a:pPr>
            <a:r>
              <a:rPr lang="ru-RU" sz="1650" dirty="0"/>
              <a:t>Изготовление пелотов и щитов производят непосредственно на готовом каркасе, методом формовки и литья. Все элементы конструкции тщательно отполированы, для предотвращения травмирования дентальной и пародонтальной ткани</a:t>
            </a:r>
            <a:r>
              <a:rPr lang="ru-RU" sz="1650" dirty="0" smtClean="0"/>
              <a:t>. </a:t>
            </a:r>
            <a:endParaRPr lang="ru-RU" sz="1650" dirty="0"/>
          </a:p>
        </p:txBody>
      </p:sp>
      <p:pic>
        <p:nvPicPr>
          <p:cNvPr id="1028" name="Picture 4" descr="Как выглядит аппарат Френк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91" y="829081"/>
            <a:ext cx="6204616" cy="2130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38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ПРИНЦИП </a:t>
            </a:r>
            <a:r>
              <a:rPr lang="ru-RU" dirty="0" smtClean="0"/>
              <a:t>ДЕЙСТВИЯ </a:t>
            </a: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1512" y="1163783"/>
            <a:ext cx="6159731" cy="5370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отличие от многих других аппаратов, исправление окклюзии здесь достигается путем воздействия элементов конструкции на отдельные мышцы, отростки альвеолярных гребней и участки зубных рядов. За счет этого происходит нормализация апикального базиса, окклюзионного соотношения, и перемещение корпуса зубов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Устройство позволяет устранить излишнее давление губ и щек на проблемные участки, нормализовать функцию носового дыхания, правильного смыкания губ, сформировать нужное расположения языка. За счет широких возможностей, данный аппарат был назван регулятором функций. Основное значение в данной конструкции имеют щиты и пелоты, которые стимулируют расширение апикального базиса во всех направлениях и формируют правильную работу мышц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44" y="1745673"/>
            <a:ext cx="5109174" cy="395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7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-88669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Принцип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64" y="1504605"/>
            <a:ext cx="5872940" cy="50042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Основное значение при воздействии данным аппаратом имеет регуляция тонуса мышц. Конструкция выполнена таким образом, что приводит к расслаблению определенных групп мышц на проблемных участках, вследствие чего коррекция проходит безболезненно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По данному аппарату были разработаны эластопозиционеры, которые имеют совершенно другой внешний вид, но оказывают такое же функциональное воздействие, как и аппарат Френкеля.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Его </a:t>
            </a:r>
            <a:r>
              <a:rPr lang="ru-RU" dirty="0"/>
              <a:t>отличие состоит в возможности комбинации элементов для подстраивания к определенной проблеме, что значительно повышает эффект лечения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24" y="2273142"/>
            <a:ext cx="5213814" cy="3467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91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типы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146" y="1674167"/>
            <a:ext cx="5432366" cy="40870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зависимости от особенностей конструкции выделяют несколько типов аппарата Френкеля. Каждый из них имеет свое назначение и особенность воздействия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FR-I</a:t>
            </a:r>
            <a:r>
              <a:rPr lang="ru-RU" dirty="0"/>
              <a:t>.</a:t>
            </a:r>
            <a:r>
              <a:rPr lang="ru-RU" dirty="0" smtClean="0"/>
              <a:t> Первый </a:t>
            </a:r>
            <a:r>
              <a:rPr lang="ru-RU" dirty="0"/>
              <a:t>тип регулятора Френкеля предназначен для формирования конструктивного прикуса суженного зубного ряда. Его используют для устранения неправильного положения резцов и клыков, дистального прикуса с протрузией верхних зубов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основе конструкции 1 типа лежат небная и лингвальная дуги, скрепленные пелотами для верхней и нижней губы. Обязательны боковые щиты и скоба соединяющая нижние пелоты. Конструкцию устанавливают таким образом, чтобы боковые пластины не касались альвеолярного гребня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Что собой представляет аппарат Френкеля первого ти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19" y="1456267"/>
            <a:ext cx="5339138" cy="4039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4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925" y="1212966"/>
            <a:ext cx="7086599" cy="4469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FR-Ia</a:t>
            </a:r>
            <a:r>
              <a:rPr lang="en-US" dirty="0"/>
              <a:t>. </a:t>
            </a:r>
            <a:r>
              <a:rPr lang="ru-RU" dirty="0"/>
              <a:t>Предназначен для исправления прикуса нейтрального типа с выраженным глубоким перекрытием рядов. Также, его назначают при ретрузии дуги подвижной челюсти, при протрузии переднего отдела верхней и смещении смыкания не более чем на ½ ширины моляров.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FR-Ib</a:t>
            </a:r>
            <a:r>
              <a:rPr lang="en-US" dirty="0"/>
              <a:t>. </a:t>
            </a:r>
            <a:r>
              <a:rPr lang="ru-RU" dirty="0"/>
              <a:t>Устройство показано при выраженной протрузии дистального прикуса переднего отдела, в случае если сагиттальная щель достигает 7 мм, но не более. Основное воздействие здесь достигается за счет лингвального щита, который располагают под языком. Щит занимает площадь между премолярами, где его фиксируют проволочными элементами к щечным щитам так, чтобы он не касался поверхности зубов. При их вестибулярном отклонении, к щиту припасовывают специальные пружины, которые оказывают дополнительное давление на зубной ряд.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FR-Ic</a:t>
            </a:r>
            <a:r>
              <a:rPr lang="en-US" dirty="0"/>
              <a:t>. </a:t>
            </a:r>
            <a:r>
              <a:rPr lang="ru-RU" dirty="0"/>
              <a:t>Используется для коррекции резко выраженной протрузии, прикуса дистального типа, при котором соотношение моляров и премоляров превышает половину ширины зуба. По своей конструкции данная разновидность аппарата полностью копирует модель </a:t>
            </a:r>
            <a:r>
              <a:rPr lang="en-US" dirty="0"/>
              <a:t>FR-Ib, </a:t>
            </a:r>
            <a:r>
              <a:rPr lang="ru-RU" dirty="0"/>
              <a:t>но с дополнением специальными винтами, зафиксированными в щечных щитах. Кроме того, все сегменты устройства выполнены секторально, что позволяет перемещать их с помощью винтов в заданном положении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3" y="1333846"/>
            <a:ext cx="4510348" cy="4510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65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8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ДЛИТЕЛЬНОСТЬ </a:t>
            </a:r>
            <a:r>
              <a:rPr lang="ru-RU" dirty="0" smtClean="0"/>
              <a:t>ЛЕЧЕНИЯ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" y="2892829"/>
            <a:ext cx="12009119" cy="4148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Срок лечения зубочелюстных аномалий будет напрямую зависеть от сложности патологии. Также стоит учитывать и возраст пациента. Основная возрастная категория, для которой данный аппарат будет максимально эффективным —  4–11 лет. Чем меньше возраст ребенка, тем быстрее пройдет коррекция. Как правило, на исправление не выраженных аномалий уходит от 4 до 8 месяцев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Для более сложных патологий, это срок может растянуться до 1,5 лет. Кроме того, необходимо учитывать индивидуальные особенности развития каждого ребенка и степень соблюдения режима ежедневного ношения.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Особенность </a:t>
            </a:r>
            <a:r>
              <a:rPr lang="ru-RU" dirty="0"/>
              <a:t>аппарата в том, что его необходимо носить только в ночной период, надевая на время сна. Усилить терапевтическое воздействие можно, используя устройство дополнительно несколько часов днем. Во время ношения конструкции нельзя разговаривать и жевать. Как правило, положительный результат от лечения виден уже через 2–4 месяца в зависимости от сложности случая.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как коррекция занимает весьма длительный период, в течение которого рост челюсти не останавливается, то в процессе лечения требуется регулярная замена аппарата. Обычно, за 1,5 года лечения производят замену не более 3 раз.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результате правильно подобранного типа устройства улучшается не только эстетика улыбки, но и нормализуется дыхание, речь, а так же устраняются вредные миофункциональные привычки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91" y="1105594"/>
            <a:ext cx="7568041" cy="1475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20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190</TotalTime>
  <Words>674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Небеса</vt:lpstr>
      <vt:lpstr>Министерство здравоохранения Нижегородской области ГБПОУ НО «Нижегородский медицинский колледж»</vt:lpstr>
      <vt:lpstr>Презентация PowerPoint</vt:lpstr>
      <vt:lpstr>Аппарат Френкеля 1 типа : для каких случаев предназначен, применение</vt:lpstr>
      <vt:lpstr>КОНСТРУКЦИЯ</vt:lpstr>
      <vt:lpstr>ПРИНЦИП ДЕЙСТВИЯ   </vt:lpstr>
      <vt:lpstr>Принцип действия</vt:lpstr>
      <vt:lpstr>типы</vt:lpstr>
      <vt:lpstr>Презентация PowerPoint</vt:lpstr>
      <vt:lpstr>ДЛИТЕЛЬНОСТЬ ЛЕЧЕНИЯ </vt:lpstr>
      <vt:lpstr>СТОИМОСТЬ </vt:lpstr>
      <vt:lpstr>ОТЗЫВЫ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Нижегородской области ГБПОУ НО «Нижегородский медицинский колледж»</dc:title>
  <dc:creator>Radik</dc:creator>
  <cp:lastModifiedBy>Боцманова Ольга Владимировна</cp:lastModifiedBy>
  <cp:revision>16</cp:revision>
  <dcterms:created xsi:type="dcterms:W3CDTF">2020-02-16T11:02:40Z</dcterms:created>
  <dcterms:modified xsi:type="dcterms:W3CDTF">2020-02-19T10:13:23Z</dcterms:modified>
</cp:coreProperties>
</file>