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7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6" r:id="rId19"/>
    <p:sldId id="275" r:id="rId20"/>
    <p:sldId id="274" r:id="rId21"/>
    <p:sldId id="273" r:id="rId22"/>
    <p:sldId id="277" r:id="rId23"/>
    <p:sldId id="282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C7EF36F-50D5-4B14-8763-50AD9BB38F63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41CBDDA-ECA3-48E5-8231-82C8B368A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F36F-50D5-4B14-8763-50AD9BB38F63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BDDA-ECA3-48E5-8231-82C8B368A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F36F-50D5-4B14-8763-50AD9BB38F63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BDDA-ECA3-48E5-8231-82C8B368A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F36F-50D5-4B14-8763-50AD9BB38F63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BDDA-ECA3-48E5-8231-82C8B368A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F36F-50D5-4B14-8763-50AD9BB38F63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BDDA-ECA3-48E5-8231-82C8B368A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F36F-50D5-4B14-8763-50AD9BB38F63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BDDA-ECA3-48E5-8231-82C8B368A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7EF36F-50D5-4B14-8763-50AD9BB38F63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1CBDDA-ECA3-48E5-8231-82C8B368A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C7EF36F-50D5-4B14-8763-50AD9BB38F63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41CBDDA-ECA3-48E5-8231-82C8B368A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F36F-50D5-4B14-8763-50AD9BB38F63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BDDA-ECA3-48E5-8231-82C8B368A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F36F-50D5-4B14-8763-50AD9BB38F63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BDDA-ECA3-48E5-8231-82C8B368A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F36F-50D5-4B14-8763-50AD9BB38F63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BDDA-ECA3-48E5-8231-82C8B368A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C7EF36F-50D5-4B14-8763-50AD9BB38F63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41CBDDA-ECA3-48E5-8231-82C8B368A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3" Type="http://schemas.openxmlformats.org/officeDocument/2006/relationships/slide" Target="slide10.xml"/><Relationship Id="rId7" Type="http://schemas.openxmlformats.org/officeDocument/2006/relationships/slide" Target="slide13.xml"/><Relationship Id="rId12" Type="http://schemas.openxmlformats.org/officeDocument/2006/relationships/slide" Target="slide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21.xml"/><Relationship Id="rId5" Type="http://schemas.openxmlformats.org/officeDocument/2006/relationships/slide" Target="slide14.xml"/><Relationship Id="rId10" Type="http://schemas.openxmlformats.org/officeDocument/2006/relationships/slide" Target="slide23.xml"/><Relationship Id="rId4" Type="http://schemas.openxmlformats.org/officeDocument/2006/relationships/slide" Target="slide15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5243526" cy="390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Горизонтальный свиток 6"/>
          <p:cNvSpPr/>
          <p:nvPr/>
        </p:nvSpPr>
        <p:spPr>
          <a:xfrm>
            <a:off x="0" y="4786322"/>
            <a:ext cx="4143372" cy="20716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Регулятор функций Френкеля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I </a:t>
            </a:r>
            <a:r>
              <a:rPr lang="ru-RU" dirty="0"/>
              <a:t>типа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5072074"/>
            <a:ext cx="4051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Работу выполнили :</a:t>
            </a:r>
          </a:p>
          <a:p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Чегаева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Алиса</a:t>
            </a:r>
          </a:p>
          <a:p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Батаева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Анастасия</a:t>
            </a:r>
          </a:p>
          <a:p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Янгибаева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Александра 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0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422825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en-US" b="1" dirty="0" smtClean="0"/>
              <a:t>I </a:t>
            </a:r>
            <a:r>
              <a:rPr lang="ru-RU" b="1" dirty="0" smtClean="0"/>
              <a:t>этап лабораторной работы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После отливки моделей челюстей и </a:t>
            </a:r>
            <a:r>
              <a:rPr lang="ru-RU" b="1" dirty="0" err="1" smtClean="0"/>
              <a:t>опрделения</a:t>
            </a:r>
            <a:r>
              <a:rPr lang="ru-RU" b="1" dirty="0" smtClean="0"/>
              <a:t> конструктивного прикуса - </a:t>
            </a:r>
            <a:r>
              <a:rPr lang="ru-RU" b="1" dirty="0" err="1" smtClean="0"/>
              <a:t>загипсовка</a:t>
            </a:r>
            <a:r>
              <a:rPr lang="ru-RU" b="1" dirty="0" smtClean="0"/>
              <a:t> моделей в </a:t>
            </a:r>
            <a:r>
              <a:rPr lang="ru-RU" b="1" dirty="0" err="1" smtClean="0"/>
              <a:t>окклюдаторе</a:t>
            </a:r>
            <a:r>
              <a:rPr lang="ru-RU" b="1" dirty="0" smtClean="0"/>
              <a:t> или специальном фиксаторе </a:t>
            </a:r>
            <a:r>
              <a:rPr lang="ru-RU" b="1" dirty="0" err="1" smtClean="0"/>
              <a:t>Гротта</a:t>
            </a:r>
            <a:r>
              <a:rPr lang="ru-RU" b="1" dirty="0" smtClean="0"/>
              <a:t> с учетом конструктивного прикуса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5934670"/>
            <a:ext cx="4286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определения конструктивного прикуса модели челюстей загипсованы в фиксаторе </a:t>
            </a:r>
            <a:r>
              <a:rPr lang="ru-RU" dirty="0" err="1"/>
              <a:t>Гротта</a:t>
            </a:r>
            <a:r>
              <a:rPr lang="ru-RU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II </a:t>
            </a:r>
            <a:r>
              <a:rPr lang="ru-RU" b="1" dirty="0" smtClean="0"/>
              <a:t>этап лабораторной работы </a:t>
            </a:r>
            <a:br>
              <a:rPr lang="ru-RU" b="1" dirty="0" smtClean="0"/>
            </a:br>
            <a:r>
              <a:rPr lang="ru-RU" b="1" dirty="0" smtClean="0"/>
              <a:t>Гравировка моделей челюстей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Модели челюстей гравируют в области первых верхних временных моляров или первых премоляров округло вверх на 4-5 мм параллельно скату альвеолярного отростка; в области переходной складки слизистой оболочки нижней челюсти с вестибулярной стороны вниз на 5 мм от проекции верхушек корней нижних резцов. </a:t>
            </a:r>
          </a:p>
          <a:p>
            <a:r>
              <a:rPr lang="ru-RU" dirty="0" smtClean="0"/>
              <a:t>Гравировка гипсовых моделей челюстей позволяет с помощью боковых щитов и </a:t>
            </a:r>
            <a:r>
              <a:rPr lang="ru-RU" dirty="0" err="1" smtClean="0"/>
              <a:t>нижнегубных</a:t>
            </a:r>
            <a:r>
              <a:rPr lang="ru-RU" dirty="0" smtClean="0"/>
              <a:t> </a:t>
            </a:r>
            <a:r>
              <a:rPr lang="ru-RU" dirty="0" err="1" smtClean="0"/>
              <a:t>пелотов</a:t>
            </a:r>
            <a:r>
              <a:rPr lang="ru-RU" dirty="0" smtClean="0"/>
              <a:t> изменить положение нижней губы и щек, стимулировать нормализацию формы зубных рядов и рост нижней челюсти. </a:t>
            </a:r>
          </a:p>
          <a:p>
            <a:r>
              <a:rPr lang="ru-RU" dirty="0" smtClean="0"/>
              <a:t>При получении оттиска с нижней челюсти край ложки растягивает нижнюю губу, что приводит к сглаживанию переходной складки слизистой оболочки и изменению направления ската альвеолярного отростка. </a:t>
            </a:r>
          </a:p>
          <a:p>
            <a:r>
              <a:rPr lang="ru-RU" dirty="0" smtClean="0"/>
              <a:t>Если гравировка не выполнена или выполнена неправильно, то нижний край </a:t>
            </a:r>
            <a:r>
              <a:rPr lang="ru-RU" dirty="0" err="1" smtClean="0"/>
              <a:t>пелотов</a:t>
            </a:r>
            <a:r>
              <a:rPr lang="ru-RU" dirty="0" smtClean="0"/>
              <a:t> будет отстоять от альвеолярного отростка, вызывая всасывание слизистой оболочки в этой области, ее травму и задержку роста апикального базиса нижней челюсти, </a:t>
            </a:r>
          </a:p>
          <a:p>
            <a:r>
              <a:rPr lang="ru-RU" dirty="0" smtClean="0"/>
              <a:t>Для обеспечения достаточной опоры регулятора функций на верхней челюсти и передачи давления на ее зубы в дистальном направлении проволочные петли на клыки располагают в </a:t>
            </a:r>
            <a:r>
              <a:rPr lang="ru-RU" dirty="0" err="1" smtClean="0"/>
              <a:t>пришеечном</a:t>
            </a:r>
            <a:r>
              <a:rPr lang="ru-RU" dirty="0" smtClean="0"/>
              <a:t> участке между клыками и первыми временными молярами или первыми </a:t>
            </a:r>
            <a:r>
              <a:rPr lang="ru-RU" dirty="0" err="1" smtClean="0"/>
              <a:t>премолярами</a:t>
            </a:r>
            <a:r>
              <a:rPr lang="ru-RU" dirty="0" smtClean="0"/>
              <a:t>, а проволочный небный </a:t>
            </a:r>
            <a:r>
              <a:rPr lang="ru-RU" dirty="0" err="1" smtClean="0"/>
              <a:t>бюгель</a:t>
            </a:r>
            <a:r>
              <a:rPr lang="ru-RU" dirty="0" smtClean="0"/>
              <a:t> -между вторыми временными молярами или вторыми </a:t>
            </a:r>
            <a:r>
              <a:rPr lang="ru-RU" dirty="0" err="1" smtClean="0"/>
              <a:t>премолярами</a:t>
            </a:r>
            <a:r>
              <a:rPr lang="ru-RU" dirty="0" smtClean="0"/>
              <a:t> и первыми постоянными молярами.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066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Ill </a:t>
            </a:r>
            <a:r>
              <a:rPr lang="ru-RU" sz="2800" b="1" dirty="0" smtClean="0"/>
              <a:t>этап лабораторной работы </a:t>
            </a:r>
            <a:br>
              <a:rPr lang="ru-RU" sz="2800" b="1" dirty="0" smtClean="0"/>
            </a:br>
            <a:r>
              <a:rPr lang="ru-RU" sz="2800" b="1" dirty="0" smtClean="0"/>
              <a:t>Сепарация гипсовых зубов на модели верхней челюсти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4757742" cy="557216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периоде смены зубов сепарируют гипсовые зубы на модели верхней челюсти на толщину проволоки (0,9-1,0 мм) между коронками верхних временных клыков и первых временных моляров, а также с дистальной поверхности верхних вторых временных моляров, обеспечивая </a:t>
            </a:r>
            <a:r>
              <a:rPr lang="ru-RU" dirty="0" err="1" smtClean="0"/>
              <a:t>пришеечное</a:t>
            </a:r>
            <a:r>
              <a:rPr lang="ru-RU" dirty="0" smtClean="0"/>
              <a:t> расположение проволочных деталей и оказание давления на коронки первых постоянных моляров в дистальном направлении. В периоде прикуса постоянных зубов гравируют гипсовые модели челюстей в этих же участках. </a:t>
            </a:r>
          </a:p>
          <a:p>
            <a:r>
              <a:rPr lang="ru-RU" dirty="0" smtClean="0"/>
              <a:t>Перед припасовыванием готового регулятора функций аналогичную сепарацию временных зубов выполняют в полости рта пациента. </a:t>
            </a:r>
          </a:p>
          <a:p>
            <a:r>
              <a:rPr lang="ru-RU" dirty="0" smtClean="0"/>
              <a:t>При наличии постоянных клыков и вторых премоляров на верхней челюсти сепарацию выполняют в лаборатории на гипсовых моделях верхней челюсти, а перед припасовыванием готового регулятора функций Френкеля I типа названные зубы раздвигают с помощью эластичных или пружинных сепараторов. </a:t>
            </a:r>
          </a:p>
          <a:p>
            <a:r>
              <a:rPr lang="ru-RU" dirty="0" smtClean="0"/>
              <a:t>Расположение проволочных деталей в </a:t>
            </a:r>
            <a:r>
              <a:rPr lang="ru-RU" dirty="0" err="1" smtClean="0"/>
              <a:t>пришеечном</a:t>
            </a:r>
            <a:r>
              <a:rPr lang="ru-RU" dirty="0" smtClean="0"/>
              <a:t> участке </a:t>
            </a:r>
            <a:r>
              <a:rPr lang="ru-RU" dirty="0" err="1" smtClean="0"/>
              <a:t>мезиальной</a:t>
            </a:r>
            <a:r>
              <a:rPr lang="ru-RU" dirty="0" smtClean="0"/>
              <a:t> поверхности верхних четвертых и шестых зубов обеспечивает передачу давления нижней губы через </a:t>
            </a:r>
            <a:r>
              <a:rPr lang="ru-RU" dirty="0" err="1" smtClean="0"/>
              <a:t>нижнегубные</a:t>
            </a:r>
            <a:r>
              <a:rPr lang="ru-RU" dirty="0" smtClean="0"/>
              <a:t> </a:t>
            </a:r>
            <a:r>
              <a:rPr lang="ru-RU" dirty="0" err="1" smtClean="0"/>
              <a:t>пелоты</a:t>
            </a:r>
            <a:r>
              <a:rPr lang="ru-RU" dirty="0" smtClean="0"/>
              <a:t> на названные зубы в дистальном направлении, что задерживает их физиологическую </a:t>
            </a:r>
            <a:r>
              <a:rPr lang="ru-RU" dirty="0" err="1" smtClean="0"/>
              <a:t>мезиальную</a:t>
            </a:r>
            <a:r>
              <a:rPr lang="ru-RU" dirty="0" smtClean="0"/>
              <a:t> миграцию.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71612"/>
            <a:ext cx="36861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5425" y="3786190"/>
            <a:ext cx="38385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286348" y="4929198"/>
            <a:ext cx="3857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Расположение проволочных деталей между зубами верхней челюсти (справа): 1-2- </a:t>
            </a:r>
            <a:r>
              <a:rPr lang="ru-RU" sz="1100" dirty="0" err="1"/>
              <a:t>сошлифовывание</a:t>
            </a:r>
            <a:r>
              <a:rPr lang="ru-RU" sz="1100" dirty="0"/>
              <a:t> эмали с проксимальной поверхности коронок временных зубов в период смены зубов; 3- при прикусе постоянных зубов; между клыками и первыми </a:t>
            </a:r>
            <a:r>
              <a:rPr lang="ru-RU" sz="1100" dirty="0" err="1"/>
              <a:t>премолярами</a:t>
            </a:r>
            <a:r>
              <a:rPr lang="ru-RU" sz="1100" dirty="0"/>
              <a:t>, вторыми </a:t>
            </a:r>
            <a:r>
              <a:rPr lang="ru-RU" sz="1100" dirty="0" err="1"/>
              <a:t>премолярами</a:t>
            </a:r>
            <a:r>
              <a:rPr lang="ru-RU" sz="1100" dirty="0"/>
              <a:t> и первыми постоянными молярами</a:t>
            </a:r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821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66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IV </a:t>
            </a:r>
            <a:r>
              <a:rPr lang="ru-RU" sz="2400" b="1" dirty="0" smtClean="0"/>
              <a:t>этап лабораторной работы </a:t>
            </a:r>
            <a:br>
              <a:rPr lang="ru-RU" sz="2400" b="1" dirty="0" smtClean="0"/>
            </a:br>
            <a:r>
              <a:rPr lang="ru-RU" sz="2400" b="1" dirty="0" smtClean="0"/>
              <a:t>Нанесение рисунка деталей регулятора функций Френкеля на гипсовые модели челюстей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4000504"/>
            <a:ext cx="8229600" cy="4325112"/>
          </a:xfrm>
        </p:spPr>
        <p:txBody>
          <a:bodyPr/>
          <a:lstStyle/>
          <a:p>
            <a:pPr algn="ctr"/>
            <a:r>
              <a:rPr lang="ru-RU" dirty="0" smtClean="0"/>
              <a:t>Рисунок отражает границы боковых щитов, </a:t>
            </a:r>
            <a:r>
              <a:rPr lang="ru-RU" dirty="0" err="1" smtClean="0"/>
              <a:t>нижнегубных</a:t>
            </a:r>
            <a:r>
              <a:rPr lang="ru-RU" dirty="0" smtClean="0"/>
              <a:t> </a:t>
            </a:r>
            <a:r>
              <a:rPr lang="ru-RU" dirty="0" err="1" smtClean="0"/>
              <a:t>пелотов</a:t>
            </a:r>
            <a:r>
              <a:rPr lang="ru-RU" dirty="0" smtClean="0"/>
              <a:t> и всех проволочных деталей на рабочих моделях челюстей; с язычной стороны - на модели верхней челюсти и нижней челюсти.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V </a:t>
            </a:r>
            <a:r>
              <a:rPr lang="ru-RU" sz="2400" b="1" dirty="0" smtClean="0"/>
              <a:t>этап лабораторной работы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Нанесение изоляционного слоя воска на гипсовые модели челюстей, сложенные в конструктивном прикусе. </a:t>
            </a:r>
            <a:br>
              <a:rPr lang="ru-RU" sz="1800" dirty="0" smtClean="0"/>
            </a:br>
            <a:r>
              <a:rPr lang="ru-RU" sz="1800" dirty="0" smtClean="0"/>
              <a:t>Проверка толщины воскового изоляционного слоя. </a:t>
            </a:r>
            <a:br>
              <a:rPr lang="ru-RU" sz="1800" dirty="0" smtClean="0"/>
            </a:br>
            <a:r>
              <a:rPr lang="ru-RU" sz="1800" b="1" dirty="0" smtClean="0"/>
              <a:t>Нанесение изоляционного слоя воска на боковые поверхности моделей челюстей</a:t>
            </a:r>
            <a:endParaRPr lang="ru-RU" sz="1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786150" y="2071678"/>
            <a:ext cx="5357850" cy="507209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Передние границы воска на верхней челюсти располагают в отгравированных участках над корнями первых временных моляров или первых премоляров, далее обходят место прикрепления щечных тяжей и опускают их вниз до </a:t>
            </a:r>
            <a:r>
              <a:rPr lang="ru-RU" dirty="0" err="1" smtClean="0"/>
              <a:t>окклюзионной</a:t>
            </a:r>
            <a:r>
              <a:rPr lang="ru-RU" dirty="0" smtClean="0"/>
              <a:t> плоскости. </a:t>
            </a:r>
          </a:p>
          <a:p>
            <a:r>
              <a:rPr lang="ru-RU" dirty="0" smtClean="0"/>
              <a:t>Передние границы воска на нижней челюсти располагают отвесно между клыками и первыми временными молярами или первыми </a:t>
            </a:r>
            <a:r>
              <a:rPr lang="ru-RU" dirty="0" err="1" smtClean="0"/>
              <a:t>премолярами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Толщину восковой прокладки подбирают индивидуально, но не толще 2,5 мм. Восковые прокладки разрезают горизонтально на уровне </a:t>
            </a:r>
            <a:r>
              <a:rPr lang="ru-RU" dirty="0" err="1" smtClean="0"/>
              <a:t>межокклюзионного</a:t>
            </a:r>
            <a:r>
              <a:rPr lang="ru-RU" dirty="0" smtClean="0"/>
              <a:t> пространства. </a:t>
            </a:r>
          </a:p>
          <a:p>
            <a:r>
              <a:rPr lang="ru-RU" dirty="0" smtClean="0"/>
              <a:t>Модели челюстей разъединяют и проверяют толщину прокладки.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310611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71942"/>
            <a:ext cx="4473162" cy="29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066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VI </a:t>
            </a:r>
            <a:r>
              <a:rPr lang="ru-RU" sz="2400" b="1" dirty="0" smtClean="0"/>
              <a:t>этап лабораторной работы </a:t>
            </a:r>
            <a:br>
              <a:rPr lang="ru-RU" sz="2400" b="1" dirty="0" smtClean="0"/>
            </a:br>
            <a:r>
              <a:rPr lang="ru-RU" sz="2400" b="1" dirty="0" smtClean="0"/>
              <a:t>Изготовление проволочных деталей регулятора функций Френкеля I типа для верхней челюсти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714488"/>
            <a:ext cx="5715040" cy="321471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Вестибулярная дуга на резцы верхней челюсти </a:t>
            </a:r>
          </a:p>
          <a:p>
            <a:r>
              <a:rPr lang="ru-RU" dirty="0" smtClean="0"/>
              <a:t>передает давление на эти зубы в небном направлении. </a:t>
            </a:r>
          </a:p>
          <a:p>
            <a:r>
              <a:rPr lang="ru-RU" dirty="0" smtClean="0"/>
              <a:t>Диаметр проволоки 0,9 мм, длина 120-150 мм. При резкой </a:t>
            </a:r>
            <a:r>
              <a:rPr lang="ru-RU" dirty="0" err="1" smtClean="0"/>
              <a:t>протрузии</a:t>
            </a:r>
            <a:r>
              <a:rPr lang="ru-RU" dirty="0" smtClean="0"/>
              <a:t> верхних резцов гравируют на гипсовых моделях челюстей ложе для дуги на середине вестибулярной поверхности их коронок. У </a:t>
            </a:r>
            <a:r>
              <a:rPr lang="ru-RU" dirty="0" err="1" smtClean="0"/>
              <a:t>дистальнои</a:t>
            </a:r>
            <a:r>
              <a:rPr lang="ru-RU" dirty="0" smtClean="0"/>
              <a:t> поверхности боковых резцов концы дуги изгибают вверх под прямым углом. </a:t>
            </a:r>
          </a:p>
          <a:p>
            <a:r>
              <a:rPr lang="ru-RU" dirty="0" smtClean="0"/>
              <a:t>В области углубления альвеолярного отростка на уровне середины корней клыков на дуге делают полукруглые изгибы, а затем концы направляют дистально до середины коронок шестых зубов и загибают их под прямым углом в сторону воска.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143116"/>
            <a:ext cx="3181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4357694"/>
            <a:ext cx="61436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Петли на клыки: изгибают две петли на верхние клыки. Диаметр проволоки 0,9 мм, длина 40-45 мм. Петлю выполняют начиная с дистального зигзагообразного изгиба, располагают ее, отступя на 0,8 мм от изоляционного слоя воска. Затем проволоку перегибают в небном направлении между коронками клыков и четвертых зубов, плотно прижимая ее к </a:t>
            </a:r>
            <a:r>
              <a:rPr lang="ru-RU" sz="1400" dirty="0" err="1"/>
              <a:t>пришеечному</a:t>
            </a:r>
            <a:r>
              <a:rPr lang="ru-RU" sz="1400" dirty="0"/>
              <a:t> участку четвертых зубов для передачи на них давления в дистальном направлении. С язычной стороны клыка петля огибает его шейку, отступив на 1 мм; с вестибулярной поверхности -не прилегает к его коронке, чтобы не препятствовать расширению верхнего зубного ряда. </a:t>
            </a:r>
            <a:endParaRPr lang="ru-RU" sz="14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4075" y="500042"/>
            <a:ext cx="32099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428604"/>
            <a:ext cx="6715140" cy="446798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Небный </a:t>
            </a:r>
            <a:r>
              <a:rPr lang="ru-RU" b="1" dirty="0" err="1" smtClean="0"/>
              <a:t>бюгель</a:t>
            </a:r>
            <a:r>
              <a:rPr lang="ru-RU" b="1" dirty="0" smtClean="0"/>
              <a:t> соединяет щечные щиты, препятствует сжатию и деформации регулятора функций под давлением щечных мышц, передает давление на моляры в дистальном направлении. Для его изготовления берут проволоку диаметром 0,9-1,0 мм. В центре </a:t>
            </a:r>
            <a:r>
              <a:rPr lang="ru-RU" b="1" dirty="0" err="1" smtClean="0"/>
              <a:t>бюгеля</a:t>
            </a:r>
            <a:r>
              <a:rPr lang="ru-RU" b="1" dirty="0" smtClean="0"/>
              <a:t> делают отметку соответствующую средней линии неба и изгибают скобу. </a:t>
            </a:r>
          </a:p>
          <a:p>
            <a:r>
              <a:rPr lang="ru-RU" dirty="0" smtClean="0"/>
              <a:t>Концы </a:t>
            </a:r>
            <a:r>
              <a:rPr lang="ru-RU" dirty="0" err="1" smtClean="0"/>
              <a:t>бюгеля</a:t>
            </a:r>
            <a:r>
              <a:rPr lang="ru-RU" dirty="0" smtClean="0"/>
              <a:t> направляют по скату альвеолярного отростка и перегибают к </a:t>
            </a:r>
            <a:r>
              <a:rPr lang="ru-RU" dirty="0" err="1" smtClean="0"/>
              <a:t>пришеечному</a:t>
            </a:r>
            <a:r>
              <a:rPr lang="ru-RU" dirty="0" smtClean="0"/>
              <a:t> участку </a:t>
            </a:r>
            <a:r>
              <a:rPr lang="ru-RU" dirty="0" err="1" smtClean="0"/>
              <a:t>мезиальной</a:t>
            </a:r>
            <a:r>
              <a:rPr lang="ru-RU" dirty="0" smtClean="0"/>
              <a:t> поверхности первых постоянных моляров. </a:t>
            </a:r>
          </a:p>
          <a:p>
            <a:r>
              <a:rPr lang="ru-RU" dirty="0" smtClean="0"/>
              <a:t>Концы небного </a:t>
            </a:r>
            <a:r>
              <a:rPr lang="ru-RU" dirty="0" err="1" smtClean="0"/>
              <a:t>бюгеля</a:t>
            </a:r>
            <a:r>
              <a:rPr lang="ru-RU" dirty="0" smtClean="0"/>
              <a:t> изгибают П-образно, перегибают в сторону жевательной поверхности первых постоянных моляров и укладывают в </a:t>
            </a:r>
            <a:r>
              <a:rPr lang="ru-RU" dirty="0" err="1" smtClean="0"/>
              <a:t>фиссуру</a:t>
            </a:r>
            <a:r>
              <a:rPr lang="ru-RU" dirty="0" smtClean="0"/>
              <a:t> между вестибулярными буграми так, чтобы они не препятствовали </a:t>
            </a:r>
            <a:r>
              <a:rPr lang="ru-RU" dirty="0" err="1" smtClean="0"/>
              <a:t>зубоальвеолярному</a:t>
            </a:r>
            <a:r>
              <a:rPr lang="ru-RU" dirty="0" smtClean="0"/>
              <a:t> удлинению в области первых постоянных моляров и выполняли функцию </a:t>
            </a:r>
            <a:r>
              <a:rPr lang="ru-RU" dirty="0" err="1" smtClean="0"/>
              <a:t>антиопрокидывателей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71876"/>
            <a:ext cx="28479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307" y="1285860"/>
            <a:ext cx="381469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Детали регулятора функций Френкеля I типа для нижней челюсти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4282" y="1500174"/>
            <a:ext cx="5786478" cy="557216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Нижнегубные</a:t>
            </a:r>
            <a:r>
              <a:rPr lang="ru-RU" b="1" dirty="0" smtClean="0"/>
              <a:t> </a:t>
            </a:r>
            <a:r>
              <a:rPr lang="ru-RU" b="1" dirty="0" err="1" smtClean="0"/>
              <a:t>пелоты</a:t>
            </a:r>
            <a:r>
              <a:rPr lang="ru-RU" b="1" dirty="0" smtClean="0"/>
              <a:t> устраняют давление мягких тканей нижней губы и подбородка на альвеолярный отросток и способствуют росту нижней челюсти, удлинению нижней губы и улучшению закрывания рта. </a:t>
            </a:r>
          </a:p>
          <a:p>
            <a:r>
              <a:rPr lang="ru-RU" dirty="0" smtClean="0"/>
              <a:t>Давление мягких тканей снаружи передается через </a:t>
            </a:r>
            <a:r>
              <a:rPr lang="ru-RU" dirty="0" err="1" smtClean="0"/>
              <a:t>нижнегубные</a:t>
            </a:r>
            <a:r>
              <a:rPr lang="ru-RU" dirty="0" smtClean="0"/>
              <a:t> </a:t>
            </a:r>
            <a:r>
              <a:rPr lang="ru-RU" dirty="0" err="1" smtClean="0"/>
              <a:t>пелоты</a:t>
            </a:r>
            <a:r>
              <a:rPr lang="ru-RU" dirty="0" smtClean="0"/>
              <a:t> на регулятор функций в дистальном направлении, что способствует </a:t>
            </a:r>
            <a:r>
              <a:rPr lang="ru-RU" dirty="0" err="1" smtClean="0"/>
              <a:t>ретрузии</a:t>
            </a:r>
            <a:r>
              <a:rPr lang="ru-RU" dirty="0" smtClean="0"/>
              <a:t> резцов верхней челюсти, сдерживает физиологическое </a:t>
            </a:r>
            <a:r>
              <a:rPr lang="ru-RU" dirty="0" err="1" smtClean="0"/>
              <a:t>мезиальное</a:t>
            </a:r>
            <a:r>
              <a:rPr lang="ru-RU" dirty="0" smtClean="0"/>
              <a:t> перемещение верхних клыков, премоляров и моляров. </a:t>
            </a:r>
          </a:p>
          <a:p>
            <a:r>
              <a:rPr lang="ru-RU" b="1" dirty="0" smtClean="0"/>
              <a:t>Скобу для соединения </a:t>
            </a:r>
            <a:r>
              <a:rPr lang="ru-RU" b="1" dirty="0" err="1" smtClean="0"/>
              <a:t>нижнегубных</a:t>
            </a:r>
            <a:r>
              <a:rPr lang="ru-RU" b="1" dirty="0" smtClean="0"/>
              <a:t> </a:t>
            </a:r>
            <a:r>
              <a:rPr lang="ru-RU" b="1" dirty="0" err="1" smtClean="0"/>
              <a:t>пелотов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изгибают из проволоки диаметром 0,9 мм, длиной 25-30 мм. Она плавно огибает уздечку нижней губы. Ее концы изгибают зигзагообразно, чтобы предотвратить вращение </a:t>
            </a:r>
            <a:r>
              <a:rPr lang="ru-RU" dirty="0" err="1" smtClean="0"/>
              <a:t>пелотов</a:t>
            </a:r>
            <a:r>
              <a:rPr lang="ru-RU" dirty="0" smtClean="0"/>
              <a:t>, и располагают в середине последних. </a:t>
            </a:r>
          </a:p>
          <a:p>
            <a:r>
              <a:rPr lang="ru-RU" b="1" dirty="0" smtClean="0"/>
              <a:t>Парные кронштейны, соединяющие </a:t>
            </a:r>
            <a:r>
              <a:rPr lang="ru-RU" b="1" dirty="0" err="1" smtClean="0"/>
              <a:t>нижнегубные</a:t>
            </a:r>
            <a:r>
              <a:rPr lang="ru-RU" b="1" dirty="0" smtClean="0"/>
              <a:t> </a:t>
            </a:r>
            <a:r>
              <a:rPr lang="ru-RU" b="1" dirty="0" err="1" smtClean="0"/>
              <a:t>пелоты</a:t>
            </a:r>
            <a:r>
              <a:rPr lang="ru-RU" b="1" dirty="0" smtClean="0"/>
              <a:t> со щечными щитами, готовят из проволоки диаметром 0,9 мм, длиной 50-69 мм. </a:t>
            </a:r>
            <a:r>
              <a:rPr lang="ru-RU" b="1" dirty="0" err="1" smtClean="0"/>
              <a:t>Мезиальные</a:t>
            </a:r>
            <a:r>
              <a:rPr lang="ru-RU" b="1" dirty="0" smtClean="0"/>
              <a:t> концы изгибают зигзагообразно, параллельно концам </a:t>
            </a:r>
            <a:r>
              <a:rPr lang="ru-RU" b="1" dirty="0" err="1" smtClean="0"/>
              <a:t>нижнегубной</a:t>
            </a:r>
            <a:r>
              <a:rPr lang="ru-RU" b="1" dirty="0" smtClean="0"/>
              <a:t> скобы, и располагают от последних на расстоянии 0,5 мм на уровне середины корней боковых резцов. Свободные концы направляют дистально, почти параллельно переходной складке слизистой оболочки, и на расстоянии 15 мм от переднего края восковых прокладок изгибают вниз, а затем внутрь и погружают в воск.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500042"/>
            <a:ext cx="5286380" cy="607449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Лингвальная</a:t>
            </a:r>
            <a:r>
              <a:rPr lang="ru-RU" b="1" dirty="0" smtClean="0"/>
              <a:t> дуга служит ориентиром при перемещении нижней челюсти вперед в положение конструктивного прикуса. Ее готовят из проволоки диаметром 0,9 мм, длиной 150-180 мм. Среднюю часть дуги располагают поверх язычных бугров нижних резцов до </a:t>
            </a:r>
            <a:r>
              <a:rPr lang="ru-RU" b="1" dirty="0" err="1" smtClean="0"/>
              <a:t>дистальнои</a:t>
            </a:r>
            <a:r>
              <a:rPr lang="ru-RU" b="1" dirty="0" smtClean="0"/>
              <a:t> поверхности коронок клыков. Затем дугу изгибают округло под прямым углом вниз и доводят до дна полости рта, далее округло вверх до контакта клыка с первым временным моляром или первым </a:t>
            </a:r>
            <a:r>
              <a:rPr lang="ru-RU" b="1" dirty="0" err="1" smtClean="0"/>
              <a:t>премоляром</a:t>
            </a:r>
            <a:r>
              <a:rPr lang="ru-RU" b="1" dirty="0" smtClean="0"/>
              <a:t>. Ее можно использовать для </a:t>
            </a:r>
            <a:r>
              <a:rPr lang="ru-RU" b="1" dirty="0" err="1" smtClean="0"/>
              <a:t>протрузии</a:t>
            </a:r>
            <a:r>
              <a:rPr lang="ru-RU" b="1" dirty="0" smtClean="0"/>
              <a:t> резцов нижней челюсти в случаях их </a:t>
            </a:r>
            <a:r>
              <a:rPr lang="ru-RU" b="1" dirty="0" err="1" smtClean="0"/>
              <a:t>ретрузии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75" y="571480"/>
            <a:ext cx="3667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57818" y="4500570"/>
            <a:ext cx="3786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Лингвальная</a:t>
            </a:r>
            <a:r>
              <a:rPr lang="ru-RU" dirty="0"/>
              <a:t> дуга: 1- неправильное расположение (пунктир) и правильное (сплошная линия); 2- правильное расположение; 3- неправильное расположение; 4- нежелательное вестибулярное отклонение резцов.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-24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500042"/>
            <a:ext cx="8929718" cy="657229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Нижняя часть изгиба </a:t>
            </a:r>
            <a:r>
              <a:rPr lang="ru-RU" dirty="0" err="1" smtClean="0"/>
              <a:t>лингвальной</a:t>
            </a:r>
            <a:r>
              <a:rPr lang="ru-RU" dirty="0" smtClean="0"/>
              <a:t> дуги должна быть направлена дистально и располагаться напротив четвертых зубов, чтобы не препятствовать небольшому скольжению назад выдвинутой нижней челюсти. Эти изгибы дуги способствуют удержанию нижней челюсти в положении конструктивного прикуса за счет возникновения охранительного </a:t>
            </a:r>
            <a:r>
              <a:rPr lang="ru-RU" dirty="0" err="1" smtClean="0"/>
              <a:t>гингивомускулярного</a:t>
            </a:r>
            <a:r>
              <a:rPr lang="ru-RU" dirty="0" smtClean="0"/>
              <a:t> рефлекса. </a:t>
            </a:r>
          </a:p>
          <a:p>
            <a:r>
              <a:rPr lang="ru-RU" dirty="0" smtClean="0"/>
              <a:t>Концы </a:t>
            </a:r>
            <a:r>
              <a:rPr lang="ru-RU" dirty="0" err="1" smtClean="0"/>
              <a:t>лингвальной</a:t>
            </a:r>
            <a:r>
              <a:rPr lang="ru-RU" dirty="0" smtClean="0"/>
              <a:t> дуги перегибают </a:t>
            </a:r>
            <a:r>
              <a:rPr lang="ru-RU" b="1" dirty="0" smtClean="0"/>
              <a:t>над </a:t>
            </a:r>
            <a:r>
              <a:rPr lang="ru-RU" b="1" dirty="0" err="1" smtClean="0"/>
              <a:t>межконтактными</a:t>
            </a:r>
            <a:r>
              <a:rPr lang="ru-RU" b="1" dirty="0" smtClean="0"/>
              <a:t> пунктами нижних третьих и четвертых зубов, чтобы они не препятствовали их </a:t>
            </a:r>
            <a:r>
              <a:rPr lang="ru-RU" b="1" dirty="0" err="1" smtClean="0"/>
              <a:t>мезиальному</a:t>
            </a:r>
            <a:r>
              <a:rPr lang="ru-RU" b="1" dirty="0" smtClean="0"/>
              <a:t> перемещению. Округло изгибают вниз и затем дистально до середины шестых зубов, где делают на коронку фиксирующий крючок. </a:t>
            </a:r>
          </a:p>
          <a:p>
            <a:r>
              <a:rPr lang="ru-RU" dirty="0" smtClean="0"/>
              <a:t>В период смены зубов применение </a:t>
            </a:r>
            <a:r>
              <a:rPr lang="ru-RU" dirty="0" err="1" smtClean="0"/>
              <a:t>лингвальной</a:t>
            </a:r>
            <a:r>
              <a:rPr lang="ru-RU" dirty="0" smtClean="0"/>
              <a:t> дуги не рекомендуется, поскольку альвеолярный отросток развит недостаточно, ее изгибы не могут быть опущены в подъязычную область на </a:t>
            </a:r>
            <a:r>
              <a:rPr lang="ru-RU" dirty="0" err="1" smtClean="0"/>
              <a:t>дожную</a:t>
            </a:r>
            <a:r>
              <a:rPr lang="ru-RU" dirty="0" smtClean="0"/>
              <a:t> глубину. В связи с этим отдают предпочтение </a:t>
            </a:r>
            <a:r>
              <a:rPr lang="ru-RU" dirty="0" err="1" smtClean="0"/>
              <a:t>лингвальному</a:t>
            </a:r>
            <a:r>
              <a:rPr lang="ru-RU" dirty="0" smtClean="0"/>
              <a:t> щиту.</a:t>
            </a:r>
          </a:p>
          <a:p>
            <a:r>
              <a:rPr lang="ru-RU" dirty="0" err="1" smtClean="0"/>
              <a:t>Лингвальный</a:t>
            </a:r>
            <a:r>
              <a:rPr lang="ru-RU" dirty="0" smtClean="0"/>
              <a:t> </a:t>
            </a:r>
            <a:r>
              <a:rPr lang="ru-RU" b="1" dirty="0" smtClean="0"/>
              <a:t>щит готовят из пластмассы с целью перемещения нижней челюсти вперед и ее удерживания в этом положении.</a:t>
            </a:r>
          </a:p>
          <a:p>
            <a:r>
              <a:rPr lang="ru-RU" b="1" dirty="0" smtClean="0"/>
              <a:t>Парные кронштейны. Для соединения </a:t>
            </a:r>
            <a:r>
              <a:rPr lang="ru-RU" b="1" dirty="0" err="1" smtClean="0"/>
              <a:t>лингвального</a:t>
            </a:r>
            <a:r>
              <a:rPr lang="ru-RU" b="1" dirty="0" smtClean="0"/>
              <a:t> щита с боковыми щитами используют стандартные кронштейны или их готовят из проволоки диаметром 1 мм. Располагают кронштейны в задних участках </a:t>
            </a:r>
            <a:r>
              <a:rPr lang="ru-RU" b="1" dirty="0" err="1" smtClean="0"/>
              <a:t>лингвального</a:t>
            </a:r>
            <a:r>
              <a:rPr lang="ru-RU" b="1" dirty="0" smtClean="0"/>
              <a:t> щита, затем направляют вверх, перегибают над жевательной поверхностью нижних четвертых и пятых зубов. </a:t>
            </a:r>
          </a:p>
          <a:p>
            <a:r>
              <a:rPr lang="ru-RU" dirty="0" smtClean="0"/>
              <a:t>С щечной стороны кронштейны сначала изгибают вниз, а затем назад на 8-10 мм и располагают параллельно жевательной поверхности зубов. Они должны отстоять от восковых прокладок на 0,75 мм. Дополнительно по показаниям готовят: проволочный стабилизатор, диаметром 0,9 мм, или </a:t>
            </a:r>
            <a:r>
              <a:rPr lang="ru-RU" dirty="0" err="1" smtClean="0"/>
              <a:t>лингвальную</a:t>
            </a:r>
            <a:r>
              <a:rPr lang="ru-RU" dirty="0" smtClean="0"/>
              <a:t> дугу с пружинами. </a:t>
            </a:r>
          </a:p>
          <a:p>
            <a:r>
              <a:rPr lang="ru-RU" b="1" dirty="0" err="1" smtClean="0"/>
              <a:t>Лингвальные</a:t>
            </a:r>
            <a:r>
              <a:rPr lang="ru-RU" b="1" dirty="0" smtClean="0"/>
              <a:t> дуги и пружины бывают различной конфигурации. При нормальном наклоне продольных осей резцов нижней челюсти их делают из проволоки диаметром 0,8 мм; при показаниях к вестибулярному отклонению резцов - из проволоки 0,7 мм. Свободные концы располагают на дистальной поверхности клыков, затем направляют пружины навстречу друг другу и укладывают их на язычных буграх резцов. Делают округлые изгибы на уровне </a:t>
            </a:r>
            <a:r>
              <a:rPr lang="ru-RU" b="1" dirty="0" err="1" smtClean="0"/>
              <a:t>мезиальной</a:t>
            </a:r>
            <a:r>
              <a:rPr lang="ru-RU" b="1" dirty="0" smtClean="0"/>
              <a:t> поверхности центральных резцов и опускают концы в подъязычную область, где их перегибают дистально и соединяют дугой, либо делают фиксирующие изгибы над стабилизатором перед нисходящими концами кронштейнов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157221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66800"/>
          </a:xfrm>
        </p:spPr>
        <p:txBody>
          <a:bodyPr/>
          <a:lstStyle/>
          <a:p>
            <a:pPr algn="ctr"/>
            <a:r>
              <a:rPr lang="ru-RU" sz="6000" b="1" dirty="0" smtClean="0"/>
              <a:t>Оглавление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301038" cy="5500726"/>
          </a:xfrm>
        </p:spPr>
        <p:txBody>
          <a:bodyPr>
            <a:noAutofit/>
          </a:bodyPr>
          <a:lstStyle/>
          <a:p>
            <a:r>
              <a:rPr lang="ru-RU" sz="4000" dirty="0" smtClean="0">
                <a:hlinkClick r:id="rId3" action="ppaction://hlinksldjump"/>
              </a:rPr>
              <a:t>ВВЕДЕНИЕ</a:t>
            </a:r>
            <a:endParaRPr lang="ru-RU" sz="4000" dirty="0" smtClean="0"/>
          </a:p>
          <a:p>
            <a:r>
              <a:rPr lang="ru-RU" sz="4000" b="1" dirty="0" smtClean="0">
                <a:hlinkClick r:id="rId4" action="ppaction://hlinksldjump"/>
              </a:rPr>
              <a:t>Клинические этапы работы </a:t>
            </a:r>
            <a:endParaRPr lang="ru-RU" sz="4000" b="1" dirty="0" smtClean="0"/>
          </a:p>
          <a:p>
            <a:r>
              <a:rPr lang="ru-RU" sz="4000" b="1" dirty="0" smtClean="0">
                <a:hlinkClick r:id="rId5" action="ppaction://hlinksldjump"/>
              </a:rPr>
              <a:t>Лабораторные этапы работы</a:t>
            </a:r>
            <a:endParaRPr lang="ru-RU" sz="4000" b="1" dirty="0" smtClean="0"/>
          </a:p>
          <a:p>
            <a:r>
              <a:rPr lang="ru-RU" sz="4000" b="1" dirty="0" smtClean="0">
                <a:hlinkClick r:id="rId6" action="ppaction://hlinksldjump"/>
              </a:rPr>
              <a:t>Клинические этапы работы</a:t>
            </a:r>
            <a:endParaRPr lang="ru-RU" sz="4000" b="1" dirty="0" smtClean="0"/>
          </a:p>
          <a:p>
            <a:r>
              <a:rPr lang="ru-RU" sz="4000" b="1" dirty="0" smtClean="0">
                <a:hlinkClick r:id="rId7" action="ppaction://hlinksldjump"/>
              </a:rPr>
              <a:t>Клинический пример</a:t>
            </a:r>
            <a:endParaRPr lang="ru-RU" sz="4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00166" y="21429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ГАПОУ «Набережночелнинский медицинский колледж»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500042"/>
            <a:ext cx="346966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5143512"/>
            <a:ext cx="2928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Правильное расположение </a:t>
            </a:r>
            <a:r>
              <a:rPr lang="ru-RU" dirty="0" err="1"/>
              <a:t>лингвальной</a:t>
            </a:r>
            <a:r>
              <a:rPr lang="ru-RU" dirty="0"/>
              <a:t> дуги.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28604"/>
            <a:ext cx="3443286" cy="40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571968" y="4786322"/>
            <a:ext cx="4572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1- </a:t>
            </a:r>
            <a:r>
              <a:rPr lang="ru-RU" sz="2000" dirty="0" err="1"/>
              <a:t>лингвальный</a:t>
            </a:r>
            <a:r>
              <a:rPr lang="ru-RU" sz="2000" dirty="0"/>
              <a:t> щит, парные пружины на передние зубы, кронштейны; </a:t>
            </a:r>
          </a:p>
          <a:p>
            <a:r>
              <a:rPr lang="ru-RU" sz="2000" dirty="0" smtClean="0"/>
              <a:t>2- </a:t>
            </a:r>
            <a:r>
              <a:rPr lang="ru-RU" sz="2000" dirty="0"/>
              <a:t>схематическое изображение </a:t>
            </a:r>
            <a:r>
              <a:rPr lang="ru-RU" sz="2000" dirty="0" err="1"/>
              <a:t>нижнегубных</a:t>
            </a:r>
            <a:r>
              <a:rPr lang="ru-RU" sz="2000" dirty="0"/>
              <a:t> </a:t>
            </a:r>
            <a:r>
              <a:rPr lang="ru-RU" sz="2000" dirty="0" err="1"/>
              <a:t>пелотов</a:t>
            </a:r>
            <a:r>
              <a:rPr lang="ru-RU" sz="2000" dirty="0"/>
              <a:t> и щитов,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VII </a:t>
            </a:r>
            <a:r>
              <a:rPr lang="ru-RU" sz="2400" b="1" dirty="0" smtClean="0"/>
              <a:t>этап лабораторной работы </a:t>
            </a:r>
            <a:br>
              <a:rPr lang="ru-RU" sz="2400" b="1" dirty="0" smtClean="0"/>
            </a:br>
            <a:r>
              <a:rPr lang="ru-RU" sz="2400" b="1" dirty="0" smtClean="0"/>
              <a:t>Прикрепление металлических деталей регулятора функций Френкеля к гипсовым моделям челюстей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71472" y="2532888"/>
            <a:ext cx="8229600" cy="4325112"/>
          </a:xfrm>
        </p:spPr>
        <p:txBody>
          <a:bodyPr/>
          <a:lstStyle/>
          <a:p>
            <a:r>
              <a:rPr lang="ru-RU" dirty="0" smtClean="0"/>
              <a:t>Все проволочные детали приклеивают липким воском в участках свободных от планируемых пластмассовых деталей.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3124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857628"/>
            <a:ext cx="4594778" cy="218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428992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Металлические детали приклеены к гипсовым моделям челюстей.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VIII </a:t>
            </a:r>
            <a:r>
              <a:rPr lang="ru-RU" sz="2700" b="1" dirty="0" smtClean="0"/>
              <a:t>этап лабораторной работы </a:t>
            </a:r>
            <a:br>
              <a:rPr lang="ru-RU" sz="2700" b="1" dirty="0" smtClean="0"/>
            </a:br>
            <a:r>
              <a:rPr lang="ru-RU" sz="2700" b="1" dirty="0" smtClean="0"/>
              <a:t>Моделировка из самотвердеющей пластмассы деталей регулятора функций Френкеля: </a:t>
            </a:r>
            <a:br>
              <a:rPr lang="ru-RU" sz="2700" b="1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571612"/>
            <a:ext cx="2571736" cy="25368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1. </a:t>
            </a:r>
            <a:r>
              <a:rPr lang="ru-RU" sz="2400" dirty="0" err="1" smtClean="0"/>
              <a:t>лингвального</a:t>
            </a:r>
            <a:r>
              <a:rPr lang="ru-RU" sz="2400" dirty="0" smtClean="0"/>
              <a:t> щита; </a:t>
            </a:r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нижнегубных</a:t>
            </a:r>
            <a:r>
              <a:rPr lang="ru-RU" sz="2400" dirty="0" smtClean="0"/>
              <a:t> </a:t>
            </a:r>
            <a:r>
              <a:rPr lang="ru-RU" sz="2400" dirty="0" err="1" smtClean="0"/>
              <a:t>пелотов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3. боковых щитов.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20" y="1571612"/>
            <a:ext cx="6572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Лингвальный</a:t>
            </a:r>
            <a:r>
              <a:rPr lang="ru-RU" dirty="0"/>
              <a:t> </a:t>
            </a:r>
            <a:r>
              <a:rPr lang="ru-RU" b="1" dirty="0"/>
              <a:t>щит моделируют из пластмассы до изготовления вестибулярных щитов и </a:t>
            </a:r>
            <a:r>
              <a:rPr lang="ru-RU" b="1" dirty="0" err="1"/>
              <a:t>нижнегубных</a:t>
            </a:r>
            <a:r>
              <a:rPr lang="ru-RU" b="1" dirty="0"/>
              <a:t> </a:t>
            </a:r>
            <a:r>
              <a:rPr lang="ru-RU" b="1" dirty="0" err="1"/>
              <a:t>пелотов</a:t>
            </a:r>
            <a:r>
              <a:rPr lang="ru-RU" b="1" dirty="0"/>
              <a:t>. Его располагают в подъязычной области до уровня дистальной поверхности шестых зубов. Следует выполнить его до изготовления вестибулярных щитов и </a:t>
            </a:r>
            <a:r>
              <a:rPr lang="ru-RU" b="1" dirty="0" err="1"/>
              <a:t>нижнегубных</a:t>
            </a:r>
            <a:r>
              <a:rPr lang="ru-RU" b="1" dirty="0"/>
              <a:t> </a:t>
            </a:r>
            <a:r>
              <a:rPr lang="ru-RU" b="1" dirty="0" err="1"/>
              <a:t>пелотов</a:t>
            </a:r>
            <a:r>
              <a:rPr lang="ru-RU" b="1" dirty="0"/>
              <a:t>, отделать, отполировать и снова укрепить на модели нижней челюсти. После этого модели челюстей, загипсованные в </a:t>
            </a:r>
            <a:r>
              <a:rPr lang="ru-RU" b="1" dirty="0" err="1"/>
              <a:t>окклюдаторе</a:t>
            </a:r>
            <a:r>
              <a:rPr lang="ru-RU" b="1" dirty="0"/>
              <a:t> или специальном фиксаторе, складывают в конструктивном прикусе и фиксируют </a:t>
            </a:r>
            <a:r>
              <a:rPr lang="ru-RU" b="1" dirty="0" err="1"/>
              <a:t>окклюдатор</a:t>
            </a:r>
            <a:r>
              <a:rPr lang="ru-RU" b="1" dirty="0"/>
              <a:t> с помощью жестких резиновых колец. </a:t>
            </a:r>
          </a:p>
          <a:p>
            <a:r>
              <a:rPr lang="ru-RU" dirty="0"/>
              <a:t>Сначала покрывают пластмассой проволочные детали, затем моделируют из пластмассы </a:t>
            </a:r>
            <a:r>
              <a:rPr lang="ru-RU" dirty="0" err="1"/>
              <a:t>нижнегубные</a:t>
            </a:r>
            <a:r>
              <a:rPr lang="ru-RU" dirty="0"/>
              <a:t> </a:t>
            </a:r>
            <a:r>
              <a:rPr lang="ru-RU" dirty="0" err="1"/>
              <a:t>пелоты</a:t>
            </a:r>
            <a:r>
              <a:rPr lang="ru-RU" dirty="0"/>
              <a:t> и щечные щиты. Проволочные детали должны отстоять от изоляционного слоя воска или гипсовых моделей челюстей на 0,8 мм. Излишки пластмассы удаляют.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IX </a:t>
            </a:r>
            <a:r>
              <a:rPr lang="ru-RU" sz="2700" b="1" dirty="0" smtClean="0"/>
              <a:t>этап лабораторной работы </a:t>
            </a:r>
            <a:br>
              <a:rPr lang="ru-RU" sz="2700" b="1" dirty="0" smtClean="0"/>
            </a:br>
            <a:r>
              <a:rPr lang="ru-RU" sz="2700" b="1" dirty="0" smtClean="0"/>
              <a:t>Полимеризация самотвердеющей пластмассы </a:t>
            </a:r>
            <a:br>
              <a:rPr lang="ru-RU" sz="2700" b="1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Окклюдатор</a:t>
            </a:r>
            <a:r>
              <a:rPr lang="ru-RU" dirty="0" smtClean="0"/>
              <a:t> или специальный фиксатор Грота с моделями челюстей помещают в </a:t>
            </a:r>
            <a:r>
              <a:rPr lang="ru-RU" dirty="0" err="1" smtClean="0"/>
              <a:t>полимеризатор</a:t>
            </a:r>
            <a:r>
              <a:rPr lang="ru-RU" dirty="0" smtClean="0"/>
              <a:t>, наполненный на две трети водой. Средняя длительность полимеризации пластмассы - 40 мин под давлением от 2,5 до 4 атмосфер. </a:t>
            </a:r>
          </a:p>
          <a:p>
            <a:r>
              <a:rPr lang="ru-RU" dirty="0" smtClean="0"/>
              <a:t>После снижения давления в </a:t>
            </a:r>
            <a:r>
              <a:rPr lang="ru-RU" dirty="0" err="1" smtClean="0"/>
              <a:t>полимеризаторе</a:t>
            </a:r>
            <a:r>
              <a:rPr lang="ru-RU" dirty="0" smtClean="0"/>
              <a:t> до атмосферного, его открывают, вынимают </a:t>
            </a:r>
            <a:r>
              <a:rPr lang="ru-RU" dirty="0" err="1" smtClean="0"/>
              <a:t>окклюдатор</a:t>
            </a:r>
            <a:r>
              <a:rPr lang="ru-RU" dirty="0" smtClean="0"/>
              <a:t> и снимают с него фиксирующие резиновые кольца.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X </a:t>
            </a:r>
            <a:r>
              <a:rPr lang="ru-RU" b="1" dirty="0" smtClean="0"/>
              <a:t>этап лабораторной работы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Разогревание </a:t>
            </a:r>
            <a:r>
              <a:rPr lang="ru-RU" b="1" dirty="0" err="1" smtClean="0"/>
              <a:t>окклюдатора</a:t>
            </a:r>
            <a:r>
              <a:rPr lang="ru-RU" b="1" dirty="0" smtClean="0"/>
              <a:t> с моделями челюстей и заготовкой регулятора функций Френкеля в горячей воде для размягчения воска и облегчения снятия регулятора без его деформации с моделей челюстей.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0" y="157221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XI </a:t>
            </a:r>
            <a:r>
              <a:rPr lang="ru-RU" sz="3600" b="1" dirty="0" smtClean="0"/>
              <a:t>этап лабораторной работы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/>
              <a:t>Снятие регулятора функций Френкеля с моделей челюстей, его очищение от остатков воска, удаление острых концов проволочных деталей, </a:t>
            </a:r>
            <a:r>
              <a:rPr lang="ru-RU" sz="2200" b="1" dirty="0" err="1" smtClean="0"/>
              <a:t>отделывание</a:t>
            </a:r>
            <a:r>
              <a:rPr lang="ru-RU" sz="2200" b="1" dirty="0" smtClean="0"/>
              <a:t>, полировка пластмассы и наложение на очищенные модели челюстей</a:t>
            </a:r>
            <a:br>
              <a:rPr lang="ru-RU" sz="22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85720" y="2143116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Регулятор выполняют из прозрачной пластмассы для удобства его последующей коррекции. Верхние и нижние границы боковых щитов должны быть округлыми; на уровне </a:t>
            </a:r>
            <a:r>
              <a:rPr lang="ru-RU" dirty="0" err="1" smtClean="0"/>
              <a:t>межокклюзионного</a:t>
            </a:r>
            <a:r>
              <a:rPr lang="ru-RU" dirty="0" smtClean="0"/>
              <a:t> пространства - слегка вдавленными, что обеспечивает ложе для щечных мышц. Губные </a:t>
            </a:r>
            <a:r>
              <a:rPr lang="ru-RU" dirty="0" err="1" smtClean="0"/>
              <a:t>пелоты</a:t>
            </a:r>
            <a:r>
              <a:rPr lang="ru-RU" dirty="0" smtClean="0"/>
              <a:t> должны иметь ромбовидную форму с округлыми углами; в профиль они напоминают падающую каплю с округлой нижней поверхностью и истонченной верхней.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59272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ГАПОУ «Набережночелнинский медицинский колледж»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Клинические этапы работы </a:t>
            </a:r>
            <a:br>
              <a:rPr lang="ru-RU" b="1" dirty="0" smtClean="0"/>
            </a:br>
            <a:r>
              <a:rPr lang="en-US" sz="2700" b="1" dirty="0" smtClean="0"/>
              <a:t>IV </a:t>
            </a:r>
            <a:r>
              <a:rPr lang="ru-RU" sz="2700" b="1" dirty="0" smtClean="0"/>
              <a:t>этап клинической работы </a:t>
            </a:r>
            <a:br>
              <a:rPr lang="ru-RU" sz="2700" b="1" dirty="0" smtClean="0"/>
            </a:br>
            <a:r>
              <a:rPr lang="ru-RU" sz="2700" b="1" dirty="0" smtClean="0"/>
              <a:t>Припасовывание регулятора функций Френкеля в полости рта.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1438" y="2071678"/>
            <a:ext cx="8858280" cy="507209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период смены зубов перед введением в рот регулятора функций Френкеля частично </a:t>
            </a:r>
            <a:r>
              <a:rPr lang="ru-RU" dirty="0" err="1" smtClean="0"/>
              <a:t>сошлифовывают</a:t>
            </a:r>
            <a:r>
              <a:rPr lang="ru-RU" dirty="0" smtClean="0"/>
              <a:t> эмаль с дистальной поверхности временных верхних клыков и </a:t>
            </a:r>
            <a:r>
              <a:rPr lang="ru-RU" dirty="0" err="1" smtClean="0"/>
              <a:t>мезиальной</a:t>
            </a:r>
            <a:r>
              <a:rPr lang="ru-RU" dirty="0" smtClean="0"/>
              <a:t> поверхности временных первых моляров, а также с дистальной поверхности вторых временных моляров. В период постоянного прикуса -накладывают сепараторы для раздвижения зубов, что обеспечивает расположение проволочных элементов регулятора функций в области шеек четвертых и шестых зубов. </a:t>
            </a:r>
          </a:p>
          <a:p>
            <a:r>
              <a:rPr lang="ru-RU" dirty="0" smtClean="0"/>
              <a:t>Обучают пациента оттянуть указательным пальцем угол рта и осторожно боковой поверхностью ввести регулятор функций Френкеля в полость рта, развернуть его, наложить вестибулярную дугу на верхний зубной ряд и прижать регулятор кверху опираясь на боковые щиты. Выдвинуть нижнюю челюсть, расположить ее резцы впереди </a:t>
            </a:r>
            <a:r>
              <a:rPr lang="ru-RU" dirty="0" err="1" smtClean="0"/>
              <a:t>лингвального</a:t>
            </a:r>
            <a:r>
              <a:rPr lang="ru-RU" dirty="0" smtClean="0"/>
              <a:t> щита или </a:t>
            </a:r>
            <a:r>
              <a:rPr lang="ru-RU" dirty="0" err="1" smtClean="0"/>
              <a:t>лингвальной</a:t>
            </a:r>
            <a:r>
              <a:rPr lang="ru-RU" dirty="0" smtClean="0"/>
              <a:t> дуги, сжать зубы. Обхватить нижней губой </a:t>
            </a:r>
            <a:r>
              <a:rPr lang="ru-RU" dirty="0" err="1" smtClean="0"/>
              <a:t>нижнегубные</a:t>
            </a:r>
            <a:r>
              <a:rPr lang="ru-RU" dirty="0" smtClean="0"/>
              <a:t> </a:t>
            </a:r>
            <a:r>
              <a:rPr lang="ru-RU" dirty="0" err="1" smtClean="0"/>
              <a:t>пелоты</a:t>
            </a:r>
            <a:r>
              <a:rPr lang="ru-RU" dirty="0" smtClean="0"/>
              <a:t>. Сомкнуть губы, не разговаривать и спокойно выслушать советы врача. Врач должен проверить не травмируют ли </a:t>
            </a:r>
            <a:r>
              <a:rPr lang="ru-RU" dirty="0" err="1" smtClean="0"/>
              <a:t>нижнегубные</a:t>
            </a:r>
            <a:r>
              <a:rPr lang="ru-RU" dirty="0" smtClean="0"/>
              <a:t> </a:t>
            </a:r>
            <a:r>
              <a:rPr lang="ru-RU" dirty="0" err="1" smtClean="0"/>
              <a:t>пелоты</a:t>
            </a:r>
            <a:r>
              <a:rPr lang="ru-RU" dirty="0" smtClean="0"/>
              <a:t>, боковые щиты и </a:t>
            </a:r>
            <a:r>
              <a:rPr lang="ru-RU" dirty="0" err="1" smtClean="0"/>
              <a:t>лингвальный</a:t>
            </a:r>
            <a:r>
              <a:rPr lang="ru-RU" dirty="0" smtClean="0"/>
              <a:t> щит слизистую оболочку полости рта, При показаниях </a:t>
            </a:r>
            <a:r>
              <a:rPr lang="ru-RU" dirty="0" err="1" smtClean="0"/>
              <a:t>откоррегировать</a:t>
            </a:r>
            <a:r>
              <a:rPr lang="ru-RU" dirty="0" smtClean="0"/>
              <a:t> пластмассу, </a:t>
            </a:r>
          </a:p>
          <a:p>
            <a:r>
              <a:rPr lang="ru-RU" dirty="0" smtClean="0"/>
              <a:t>Пациент должен находиться во врачебном кабинете 15-20 минут для частичной адаптации к регулятору функций Френкеля. Затем его повторно осматривает врач и рассказывает правила освоения и пользования регулятором функций Френкеля. </a:t>
            </a:r>
          </a:p>
          <a:p>
            <a:r>
              <a:rPr lang="ru-RU" dirty="0" smtClean="0"/>
              <a:t>В течение 1 недели надевать аппарат днем на 2-3 часа и стараться разговаривать и читать вслух. Затем ежедневно прибавлять от 30 до 60 минут. Через 1-2 месяца пользоваться регулятором функций в течение суток, снимая его только на период приема пищи. </a:t>
            </a:r>
          </a:p>
          <a:p>
            <a:r>
              <a:rPr lang="ru-RU" dirty="0" smtClean="0"/>
              <a:t>Основное внимание направляют на тренировку мышц околоротовой области, которая достигается при круглосуточном пользовании регулятором функций Френкеля. </a:t>
            </a:r>
          </a:p>
          <a:p>
            <a:r>
              <a:rPr lang="ru-RU" dirty="0" smtClean="0"/>
              <a:t>Длительность лечения </a:t>
            </a:r>
            <a:r>
              <a:rPr lang="ru-RU" dirty="0" err="1" smtClean="0"/>
              <a:t>дистоокклюзии</a:t>
            </a:r>
            <a:r>
              <a:rPr lang="ru-RU" dirty="0" smtClean="0"/>
              <a:t> </a:t>
            </a:r>
            <a:r>
              <a:rPr lang="ru-RU" dirty="0" err="1" smtClean="0"/>
              <a:t>гнатическои</a:t>
            </a:r>
            <a:r>
              <a:rPr lang="ru-RU" dirty="0" smtClean="0"/>
              <a:t> разновидности в периодах активного роста челюстей при круглосуточном пользовании регулятором функций Френкеля за исключением времени приема пищи - 2-2,5 года.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Клинический пример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389717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57686" y="30003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Снижение высоты нижней части лица у девочки 6,5 лет (1); выпуклый профиль лица (2); </a:t>
            </a:r>
            <a:r>
              <a:rPr lang="ru-RU" b="1" dirty="0" err="1"/>
              <a:t>дистоокклюзия</a:t>
            </a:r>
            <a:r>
              <a:rPr lang="ru-RU" b="1" dirty="0"/>
              <a:t> с глубоким резцовым перекрытием, (3-5), (Клинические наблюдения Ю.М. Малыгина).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8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Введение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429684" cy="507209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Регулятор функций Френкеля I типа, показания к применению и принцип действия </a:t>
            </a:r>
          </a:p>
          <a:p>
            <a:r>
              <a:rPr lang="ru-RU" dirty="0" smtClean="0"/>
              <a:t>Метод Френкеля применяется для лечения дистальной окклюзии в периодах активного роста челюстей. Сущность его заключается в устранении давления губ и щек на альвеолярные отростки и зубные ряды в участках их недоразвития, в нормализации смыкания губ, положения языка, их функций и взаимоотношений. Френкель предложил </a:t>
            </a:r>
            <a:r>
              <a:rPr lang="ru-RU" dirty="0" err="1" smtClean="0"/>
              <a:t>ортодонтический</a:t>
            </a:r>
            <a:r>
              <a:rPr lang="ru-RU" dirty="0" smtClean="0"/>
              <a:t> аппарат - регулятор функций. Основные его части - губные </a:t>
            </a:r>
            <a:r>
              <a:rPr lang="ru-RU" dirty="0" err="1" smtClean="0"/>
              <a:t>пелоты</a:t>
            </a:r>
            <a:r>
              <a:rPr lang="ru-RU" dirty="0" smtClean="0"/>
              <a:t> и щечные щиты - располагаются в преддверии полости рта, в связи с чем объем полости рта не уменьшается, что способствует нормализации положения и функции языка. Регулятор функций Френкеля I типа (FR1) применяют для устранения аномалий положения передних зубов при нейтральном смыкании первых постоянных моляров и дистальной окклюзии, сочетающейся с сужением зубных рядов, </a:t>
            </a:r>
            <a:r>
              <a:rPr lang="ru-RU" dirty="0" err="1" smtClean="0"/>
              <a:t>протрузией</a:t>
            </a:r>
            <a:r>
              <a:rPr lang="ru-RU" dirty="0" smtClean="0"/>
              <a:t> передних зубов верхней челюсти, вертикальными аномалиями прикуса</a:t>
            </a:r>
          </a:p>
          <a:p>
            <a:r>
              <a:rPr lang="ru-RU" i="1" u="sng" dirty="0" smtClean="0"/>
              <a:t>Наилучший возраст для лечения сагиттальных аномалий прикуса, в том числе </a:t>
            </a:r>
            <a:r>
              <a:rPr lang="ru-RU" i="1" u="sng" dirty="0" err="1" smtClean="0"/>
              <a:t>дистоокклюзии</a:t>
            </a:r>
            <a:r>
              <a:rPr lang="ru-RU" i="1" u="sng" dirty="0" smtClean="0"/>
              <a:t>, 5-9 лет для мальчиков и девочек, а также 12-15 лет для мальчиков и 10-13 лет для девочек, т.е. период </a:t>
            </a:r>
            <a:r>
              <a:rPr lang="ru-RU" i="1" u="sng" dirty="0" err="1" smtClean="0"/>
              <a:t>предпубертатного</a:t>
            </a:r>
            <a:r>
              <a:rPr lang="ru-RU" i="1" u="sng" dirty="0" smtClean="0"/>
              <a:t> и пубертатного роста. </a:t>
            </a:r>
            <a:endParaRPr lang="ru-RU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48608" y="345261"/>
            <a:ext cx="8581110" cy="6333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18"/>
            <a:ext cx="7862842" cy="2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3000373"/>
            <a:ext cx="87154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Регулятор функций состоит: из двух щечных щитов, соединенных между собой небным </a:t>
            </a:r>
            <a:r>
              <a:rPr lang="ru-RU" b="1" dirty="0" err="1"/>
              <a:t>бюгелем</a:t>
            </a:r>
            <a:r>
              <a:rPr lang="ru-RU" b="1" dirty="0"/>
              <a:t>; двух </a:t>
            </a:r>
            <a:r>
              <a:rPr lang="ru-RU" b="1" dirty="0" err="1"/>
              <a:t>нижнегубных</a:t>
            </a:r>
            <a:r>
              <a:rPr lang="ru-RU" b="1" dirty="0"/>
              <a:t> </a:t>
            </a:r>
            <a:r>
              <a:rPr lang="ru-RU" b="1" dirty="0" err="1"/>
              <a:t>пелотов</a:t>
            </a:r>
            <a:r>
              <a:rPr lang="ru-RU" b="1" dirty="0"/>
              <a:t>, соединяющей их скобы и двух кронштейнов, а также вестибулярной дуги на резцы верхней челюсти и двух крючков на клыки. С внутренней стороны зубных рядов находится </a:t>
            </a:r>
            <a:r>
              <a:rPr lang="ru-RU" b="1" dirty="0" err="1"/>
              <a:t>лингвальная</a:t>
            </a:r>
            <a:r>
              <a:rPr lang="ru-RU" b="1" dirty="0"/>
              <a:t> дуга или пластмассовый щит с пружинами, расположенными в переднем участке нижнего зубного ряда. </a:t>
            </a:r>
          </a:p>
          <a:p>
            <a:r>
              <a:rPr lang="ru-RU" b="1" dirty="0"/>
              <a:t>По мнению Р. Френкеля, без механического воздействия на зубные ряды исправить аномалию прикуса трудно, поэтому необходимо вводить в регулятор механически действующие элементы, активно перемещающие зубы: вестибулярную дугу на резцы верхней челюсти; крючки на клыки верхней челюсти; </a:t>
            </a:r>
            <a:r>
              <a:rPr lang="ru-RU" b="1" dirty="0" err="1"/>
              <a:t>лингвальную</a:t>
            </a:r>
            <a:r>
              <a:rPr lang="ru-RU" b="1" dirty="0"/>
              <a:t> дугу или щит с пружинами на передние зубы нижней челюсти.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28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714488"/>
            <a:ext cx="3500462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hlinkClick r:id="rId2" action="ppaction://hlinksldjump"/>
              </a:rPr>
              <a:t>I </a:t>
            </a:r>
            <a:r>
              <a:rPr lang="ru-RU" b="1" dirty="0" smtClean="0">
                <a:hlinkClick r:id="rId2" action="ppaction://hlinksldjump"/>
              </a:rPr>
              <a:t>этап клинической работы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Клинические этапы работы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3929066"/>
            <a:ext cx="3500462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hlinkClick r:id="rId3" action="ppaction://hlinksldjump"/>
              </a:rPr>
              <a:t>III </a:t>
            </a:r>
            <a:r>
              <a:rPr lang="ru-RU" b="1" dirty="0" smtClean="0">
                <a:hlinkClick r:id="rId3" action="ppaction://hlinksldjump"/>
              </a:rPr>
              <a:t>этап клинической работы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714488"/>
            <a:ext cx="3500462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hlinkClick r:id="rId4" action="ppaction://hlinksldjump"/>
              </a:rPr>
              <a:t>II </a:t>
            </a:r>
            <a:r>
              <a:rPr lang="ru-RU" b="1" dirty="0" smtClean="0">
                <a:hlinkClick r:id="rId4" action="ppaction://hlinksldjump"/>
              </a:rPr>
              <a:t>этап клинической работы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37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 </a:t>
            </a:r>
            <a:r>
              <a:rPr lang="ru-RU" b="1" dirty="0" smtClean="0"/>
              <a:t>этап клинической работы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251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Определение плана лечения - анализ формы профиля лица при выдвижении нижней челюсти до физиологического соотношения первых постоянных моляров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143248"/>
            <a:ext cx="60769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535782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1- выпуклый профиль лица, недоразвитие нижней челюсти, провисание дна полости рта в результате </a:t>
            </a:r>
            <a:r>
              <a:rPr lang="ru-RU" dirty="0" err="1"/>
              <a:t>глоссоптоза</a:t>
            </a:r>
            <a:r>
              <a:rPr lang="ru-RU" dirty="0"/>
              <a:t>, напряженное смыкание губ; 2- после выдвижения нижней челюсти - гармоничный профиль лица; показано лечение с помощью регулятора функций Френкеля I типа.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604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3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II </a:t>
            </a:r>
            <a:r>
              <a:rPr lang="ru-RU" b="1" dirty="0" smtClean="0"/>
              <a:t>этап клинической работы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443914" cy="521497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Получение оттисков с челюстей и изготовление рабочих моделей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Используют стандартные перфорированные оттискные ложки. По показаниям удлиняют воском вестибулярный край ложки для нижней челюсти в переднем участке. Применяют в основном </a:t>
            </a:r>
            <a:r>
              <a:rPr lang="ru-RU" dirty="0" err="1" smtClean="0"/>
              <a:t>альгинатные</a:t>
            </a:r>
            <a:r>
              <a:rPr lang="ru-RU" dirty="0" smtClean="0"/>
              <a:t> оттискные материалы. </a:t>
            </a:r>
          </a:p>
          <a:p>
            <a:r>
              <a:rPr lang="ru-RU" dirty="0" smtClean="0"/>
              <a:t>На моделях челюстей должны быть четко отображены зубные ряды, твердое небо, бугры верхней челюсти, вестибулярная и оральная поверхности альвеолярных отростков и переходные складки слизистой оболочки, особенно в переднем участке нижней челюсти и в </a:t>
            </a:r>
            <a:r>
              <a:rPr lang="ru-RU" dirty="0" err="1" smtClean="0"/>
              <a:t>ретромолярных</a:t>
            </a:r>
            <a:r>
              <a:rPr lang="ru-RU" dirty="0" smtClean="0"/>
              <a:t> областях. </a:t>
            </a:r>
          </a:p>
          <a:p>
            <a:r>
              <a:rPr lang="ru-RU" dirty="0" smtClean="0"/>
              <a:t>При отливке гипсовых моделей челюстей и их открывании важно сохранить объемное отображение переходной складки слизистой оболочки на всем ее протяжении; обеспечить высоту цоколя моделей челюстей для последующей гравировки гипса на верхней челюсти - в области клыков и первых премоляров; на нижней - в переднем вестибулярном участке для </a:t>
            </a:r>
            <a:r>
              <a:rPr lang="ru-RU" dirty="0" err="1" smtClean="0"/>
              <a:t>нижнегубных</a:t>
            </a:r>
            <a:r>
              <a:rPr lang="ru-RU" dirty="0" smtClean="0"/>
              <a:t> </a:t>
            </a:r>
            <a:r>
              <a:rPr lang="ru-RU" dirty="0" err="1" smtClean="0"/>
              <a:t>пелотов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352550"/>
            <a:ext cx="37147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Ill </a:t>
            </a:r>
            <a:r>
              <a:rPr lang="ru-RU" b="1" dirty="0" smtClean="0"/>
              <a:t>этап клинической работы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372476" cy="421484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Определение конструктивного прикуса</a:t>
            </a:r>
            <a:endParaRPr lang="ru-RU" dirty="0" smtClean="0"/>
          </a:p>
          <a:p>
            <a:r>
              <a:rPr lang="ru-RU" dirty="0" smtClean="0"/>
              <a:t>На модели верхней челюсти готовят базис из воска или пластмассы, перекрывающий жевательную поверхность боковых зубов. На нем располагают </a:t>
            </a:r>
            <a:r>
              <a:rPr lang="ru-RU" dirty="0" err="1" smtClean="0"/>
              <a:t>прикусной</a:t>
            </a:r>
            <a:r>
              <a:rPr lang="ru-RU" dirty="0" smtClean="0"/>
              <a:t> валик из воска и определяют конструктивный прикус. При глубоком резцовом перекрытии и нейтральном смыкании моляров резцы устанавливают в краевом смыкании. </a:t>
            </a:r>
          </a:p>
          <a:p>
            <a:r>
              <a:rPr lang="ru-RU" dirty="0" smtClean="0"/>
              <a:t>При сагиттальном нарушении окклюзии до 0,5 ширины коронок первых постоянных моляров нижнюю челюсть выдвигают на 5-5,5 мм или до краевого смыкания резцов. Боковые зубы разобщают до 4-5,5 мм. При этом ориентируются на высоту нижней части лица и возможность свободного смыкания губ, </a:t>
            </a:r>
          </a:p>
          <a:p>
            <a:r>
              <a:rPr lang="ru-RU" dirty="0" smtClean="0"/>
              <a:t>При несоответствии смыкания моляров более 0,5 ширины их коронок нижнюю челюсть выдвигают от 2 до 5 мм. </a:t>
            </a:r>
          </a:p>
          <a:p>
            <a:r>
              <a:rPr lang="ru-RU" dirty="0" smtClean="0"/>
              <a:t>При повторном изготовлении регулятора, после достижения роста нижней челюсти, ее повторно выдвигают на такое же расстояние.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-1" y="357166"/>
            <a:ext cx="9144001" cy="67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r>
              <a:rPr lang="ru-RU" b="1" dirty="0" smtClean="0"/>
              <a:t>Лабораторные этапы работы </a:t>
            </a: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571472" y="2000240"/>
            <a:ext cx="1285884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3" action="ppaction://hlinksldjump"/>
              </a:rPr>
              <a:t>1</a:t>
            </a:r>
            <a:endParaRPr lang="ru-RU" sz="32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3357554" y="3214686"/>
            <a:ext cx="1285884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4" action="ppaction://hlinksldjump"/>
              </a:rPr>
              <a:t>6</a:t>
            </a:r>
            <a:endParaRPr lang="ru-RU" sz="2400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1428728" y="3143248"/>
            <a:ext cx="1285884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5" action="ppaction://hlinksldjump"/>
              </a:rPr>
              <a:t>5</a:t>
            </a:r>
            <a:endParaRPr lang="ru-RU" sz="24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6643702" y="4357694"/>
            <a:ext cx="1285884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6" action="ppaction://hlinksldjump"/>
              </a:rPr>
              <a:t>11</a:t>
            </a:r>
            <a:endParaRPr lang="ru-RU" sz="2400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6572264" y="2000240"/>
            <a:ext cx="1285884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7" action="ppaction://hlinksldjump"/>
              </a:rPr>
              <a:t>4</a:t>
            </a:r>
            <a:endParaRPr lang="ru-RU" sz="2400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4500562" y="2000240"/>
            <a:ext cx="1285884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8" action="ppaction://hlinksldjump"/>
              </a:rPr>
              <a:t>3</a:t>
            </a:r>
            <a:endParaRPr lang="ru-RU" sz="24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2500298" y="2000240"/>
            <a:ext cx="1285884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hlinkClick r:id="rId9" action="ppaction://hlinksldjump"/>
              </a:rPr>
              <a:t>2</a:t>
            </a:r>
            <a:endParaRPr lang="ru-RU" sz="2800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2357422" y="4286256"/>
            <a:ext cx="1285884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10" action="ppaction://hlinksldjump"/>
              </a:rPr>
              <a:t>9</a:t>
            </a:r>
            <a:endParaRPr lang="ru-RU" sz="24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5572132" y="3143248"/>
            <a:ext cx="1285884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11" action="ppaction://hlinksldjump"/>
              </a:rPr>
              <a:t>7</a:t>
            </a:r>
            <a:endParaRPr lang="ru-RU" sz="24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4572000" y="4286256"/>
            <a:ext cx="1285884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12" action="ppaction://hlinksldjump"/>
              </a:rPr>
              <a:t>10</a:t>
            </a:r>
            <a:endParaRPr lang="ru-RU" sz="24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571472" y="4429132"/>
            <a:ext cx="1285884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13" action="ppaction://hlinksldjump"/>
              </a:rPr>
              <a:t>8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66" y="0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ГАПОУ «Набережночелнинский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120</TotalTime>
  <Words>2843</Words>
  <Application>Microsoft Office PowerPoint</Application>
  <PresentationFormat>Экран (4:3)</PresentationFormat>
  <Paragraphs>149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Регулятор функций Френкеля                      I типа </vt:lpstr>
      <vt:lpstr>Оглавление </vt:lpstr>
      <vt:lpstr>Введение </vt:lpstr>
      <vt:lpstr>Слайд 4</vt:lpstr>
      <vt:lpstr>Клинические этапы работы </vt:lpstr>
      <vt:lpstr>I этап клинической работы  </vt:lpstr>
      <vt:lpstr>II этап клинической работы  </vt:lpstr>
      <vt:lpstr>Ill этап клинической работы  </vt:lpstr>
      <vt:lpstr>Лабораторные этапы работы </vt:lpstr>
      <vt:lpstr> I этап лабораторной работы  </vt:lpstr>
      <vt:lpstr>II этап лабораторной работы  Гравировка моделей челюстей</vt:lpstr>
      <vt:lpstr>Ill этап лабораторной работы  Сепарация гипсовых зубов на модели верхней челюсти</vt:lpstr>
      <vt:lpstr>IV этап лабораторной работы  Нанесение рисунка деталей регулятора функций Френкеля на гипсовые модели челюстей</vt:lpstr>
      <vt:lpstr>V этап лабораторной работы  Нанесение изоляционного слоя воска на гипсовые модели челюстей, сложенные в конструктивном прикусе.  Проверка толщины воскового изоляционного слоя.  Нанесение изоляционного слоя воска на боковые поверхности моделей челюстей</vt:lpstr>
      <vt:lpstr>VI этап лабораторной работы  Изготовление проволочных деталей регулятора функций Френкеля I типа для верхней челюсти</vt:lpstr>
      <vt:lpstr>Слайд 16</vt:lpstr>
      <vt:lpstr>Детали регулятора функций Френкеля I типа для нижней челюсти</vt:lpstr>
      <vt:lpstr>Слайд 18</vt:lpstr>
      <vt:lpstr>Слайд 19</vt:lpstr>
      <vt:lpstr>Слайд 20</vt:lpstr>
      <vt:lpstr>VII этап лабораторной работы  Прикрепление металлических деталей регулятора функций Френкеля к гипсовым моделям челюстей</vt:lpstr>
      <vt:lpstr>VIII этап лабораторной работы  Моделировка из самотвердеющей пластмассы деталей регулятора функций Френкеля:  </vt:lpstr>
      <vt:lpstr>IX этап лабораторной работы  Полимеризация самотвердеющей пластмассы  </vt:lpstr>
      <vt:lpstr> X этап лабораторной работы </vt:lpstr>
      <vt:lpstr>XI этап лабораторной работы  Снятие регулятора функций Френкеля с моделей челюстей, его очищение от остатков воска, удаление острых концов проволочных деталей, отделывание, полировка пластмассы и наложение на очищенные модели челюстей  </vt:lpstr>
      <vt:lpstr>Клинические этапы работы  IV этап клинической работы  Припасовывание регулятора функций Френкеля в полости рта.  </vt:lpstr>
      <vt:lpstr>Клинический пример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Регулятор функций Френкеля                      I типа </dc:title>
  <dc:creator>студент</dc:creator>
  <cp:lastModifiedBy>студент</cp:lastModifiedBy>
  <cp:revision>15</cp:revision>
  <dcterms:created xsi:type="dcterms:W3CDTF">2020-02-14T06:47:59Z</dcterms:created>
  <dcterms:modified xsi:type="dcterms:W3CDTF">2020-02-18T06:25:53Z</dcterms:modified>
</cp:coreProperties>
</file>